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21BA-57F4-A14E-A7C0-B5549CDDBC3E}" type="datetimeFigureOut">
              <a:rPr lang="en-US" smtClean="0"/>
              <a:pPr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B1D7-CB20-534A-9BFC-795D185A9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ucmp.berkeley.edu/greenalgae/greenalgae.html" TargetMode="External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DxNwzzjm_4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l.northwestern.edu/simevolution/obonu/cladograms/Open-This-File.sw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Charophytes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Green Algae	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3951288"/>
          </a:xfrm>
        </p:spPr>
        <p:txBody>
          <a:bodyPr>
            <a:normAutofit/>
          </a:bodyPr>
          <a:lstStyle/>
          <a:p>
            <a:r>
              <a:rPr lang="en-US" sz="3200" dirty="0"/>
              <a:t>Spirogyra, </a:t>
            </a:r>
            <a:r>
              <a:rPr lang="en-US" sz="3200" dirty="0" err="1" smtClean="0"/>
              <a:t>stonewoand</a:t>
            </a:r>
            <a:r>
              <a:rPr lang="en-US" sz="3200" dirty="0" smtClean="0"/>
              <a:t> desmids are all members of this fresh-water group of "</a:t>
            </a:r>
            <a:r>
              <a:rPr lang="en-US" sz="3200" dirty="0" smtClean="0">
                <a:hlinkClick r:id="rId2"/>
              </a:rPr>
              <a:t>green algae". </a:t>
            </a:r>
          </a:p>
          <a:p>
            <a:r>
              <a:rPr lang="en-US" sz="3200" dirty="0" smtClean="0"/>
              <a:t>The base of the plant family </a:t>
            </a:r>
            <a:endParaRPr lang="en-US" sz="2800" dirty="0"/>
          </a:p>
        </p:txBody>
      </p:sp>
      <p:pic>
        <p:nvPicPr>
          <p:cNvPr id="8" name="Content Placeholder 7" descr="Spirogyr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1145" r="-1145"/>
          <a:stretch>
            <a:fillRect/>
          </a:stretch>
        </p:blipFill>
        <p:spPr>
          <a:xfrm>
            <a:off x="4404300" y="1535113"/>
            <a:ext cx="4955726" cy="48447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Ancestral Vs Derived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838200"/>
            <a:ext cx="3937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Ancestral:</a:t>
            </a:r>
          </a:p>
          <a:p>
            <a:pPr lvl="2"/>
            <a:r>
              <a:rPr lang="en-US" dirty="0" smtClean="0"/>
              <a:t>Trait of the ancestor</a:t>
            </a:r>
          </a:p>
          <a:p>
            <a:pPr lvl="2"/>
            <a:r>
              <a:rPr lang="en-US" dirty="0" smtClean="0"/>
              <a:t>“Older model”</a:t>
            </a:r>
          </a:p>
          <a:p>
            <a:pPr lvl="3"/>
            <a:r>
              <a:rPr lang="en-US" dirty="0" smtClean="0"/>
              <a:t>Often less complex</a:t>
            </a:r>
          </a:p>
          <a:p>
            <a:pPr lvl="3"/>
            <a:r>
              <a:rPr lang="en-US" dirty="0" smtClean="0"/>
              <a:t>Like the prokaryotes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937000" y="838200"/>
            <a:ext cx="5207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Derived:</a:t>
            </a:r>
          </a:p>
          <a:p>
            <a:pPr lvl="2"/>
            <a:r>
              <a:rPr lang="en-US" b="1" dirty="0" smtClean="0"/>
              <a:t>Trait that is present in the organism, but not in the common ancestor (of the group being considered). 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2"/>
            <a:r>
              <a:rPr lang="en-US" b="1" dirty="0" smtClean="0"/>
              <a:t>“New and Improved Model” </a:t>
            </a:r>
          </a:p>
          <a:p>
            <a:pPr lvl="3"/>
            <a:r>
              <a:rPr lang="en-US" dirty="0" smtClean="0"/>
              <a:t>Not always more complex, but usually</a:t>
            </a:r>
          </a:p>
          <a:p>
            <a:pPr lvl="3"/>
            <a:r>
              <a:rPr lang="en-US" dirty="0" smtClean="0"/>
              <a:t>Like Eukaryotes</a:t>
            </a:r>
          </a:p>
          <a:p>
            <a:pPr lvl="3"/>
            <a:endParaRPr lang="en-US" dirty="0"/>
          </a:p>
        </p:txBody>
      </p:sp>
      <p:pic>
        <p:nvPicPr>
          <p:cNvPr id="15" name="Picture 14" descr="Prokaryote_cell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76" y="3309542"/>
            <a:ext cx="4330378" cy="3356043"/>
          </a:xfrm>
          <a:prstGeom prst="rect">
            <a:avLst/>
          </a:prstGeom>
        </p:spPr>
      </p:pic>
      <p:pic>
        <p:nvPicPr>
          <p:cNvPr id="16" name="Picture 15" descr="e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277" y="3694372"/>
            <a:ext cx="4185723" cy="316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46667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695262"/>
            <a:ext cx="8941682" cy="5142653"/>
          </a:xfrm>
        </p:spPr>
        <p:txBody>
          <a:bodyPr>
            <a:normAutofit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Used to determine relative timing of divergences. </a:t>
            </a:r>
          </a:p>
          <a:p>
            <a:pPr lvl="1"/>
            <a:r>
              <a:rPr lang="en-US" dirty="0" smtClean="0"/>
              <a:t>Why? Because it tells us about who evolved when  </a:t>
            </a:r>
          </a:p>
          <a:p>
            <a:pPr lvl="1"/>
            <a:r>
              <a:rPr lang="en-US" dirty="0" smtClean="0"/>
              <a:t>The hierarchy, or ranking, of groups derives logically from their genealogical position.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Picture 5" descr="Phylogenetic Tree of Plants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918" y="3720376"/>
            <a:ext cx="4256081" cy="3137623"/>
          </a:xfrm>
          <a:prstGeom prst="rect">
            <a:avLst/>
          </a:prstGeom>
        </p:spPr>
      </p:pic>
      <p:pic>
        <p:nvPicPr>
          <p:cNvPr id="7" name="Picture 6" descr="Phylogenetic Tree pic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934543"/>
            <a:ext cx="5054698" cy="2923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Phylogenetic Tree of Plants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48" y="0"/>
            <a:ext cx="9302647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1143000"/>
            <a:ext cx="4179292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Tools: (WHAT DO YOU USE TO BUILD ONE?)</a:t>
            </a:r>
          </a:p>
          <a:p>
            <a:pPr lvl="1"/>
            <a:r>
              <a:rPr lang="en-US" dirty="0" smtClean="0"/>
              <a:t>Characters/Morphology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Genetics (molecular tools)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Picture 5" descr="TurtlePhylogeny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892" y="1143000"/>
            <a:ext cx="4990108" cy="4306815"/>
          </a:xfrm>
          <a:prstGeom prst="rect">
            <a:avLst/>
          </a:prstGeom>
          <a:effectLst>
            <a:glow rad="139700">
              <a:schemeClr val="accent6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 </a:t>
            </a:r>
            <a:endParaRPr lang="en-US" dirty="0"/>
          </a:p>
        </p:txBody>
      </p:sp>
      <p:pic>
        <p:nvPicPr>
          <p:cNvPr id="4" name="Content Placeholder 3" descr="embrio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89" r="-31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 </a:t>
            </a:r>
            <a:endParaRPr lang="en-US" dirty="0"/>
          </a:p>
        </p:txBody>
      </p:sp>
      <p:pic>
        <p:nvPicPr>
          <p:cNvPr id="4" name="Content Placeholder 3" descr="embriolog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9551" r="-2955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5654"/>
            <a:ext cx="8229600" cy="1143000"/>
          </a:xfrm>
        </p:spPr>
        <p:txBody>
          <a:bodyPr/>
          <a:lstStyle/>
          <a:p>
            <a:r>
              <a:rPr lang="en-US" dirty="0" smtClean="0"/>
              <a:t>How to Build a </a:t>
            </a:r>
            <a:r>
              <a:rPr lang="en-US" dirty="0" err="1" smtClean="0"/>
              <a:t>Cladogram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83"/>
            <a:ext cx="8686800" cy="5262761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http://ccl.northwestern.edu/simevolution/obonu/cladograms/Open-This-File.swf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Cladogram by Brightstorm: http://www.youtube.com/watch?v=3DxNwzzjm_4</a:t>
            </a:r>
            <a:endParaRPr lang="en-US" sz="1800" dirty="0"/>
          </a:p>
        </p:txBody>
      </p:sp>
      <p:pic>
        <p:nvPicPr>
          <p:cNvPr id="4" name="Picture 3" descr="Screen shot 2012-03-08 at 5.41.2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27" y="1781171"/>
            <a:ext cx="9144000" cy="4961377"/>
          </a:xfrm>
          <a:prstGeom prst="rect">
            <a:avLst/>
          </a:prstGeom>
        </p:spPr>
      </p:pic>
      <p:sp>
        <p:nvSpPr>
          <p:cNvPr id="5" name="Diagonal Stripe 4"/>
          <p:cNvSpPr/>
          <p:nvPr/>
        </p:nvSpPr>
        <p:spPr>
          <a:xfrm rot="859150">
            <a:off x="4759627" y="5580042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8270" y="235383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9627" y="159347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25566" y="1781171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23166" y="2353830"/>
            <a:ext cx="718434" cy="37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14253" y="5503074"/>
            <a:ext cx="718434" cy="3754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12" name="Diagonal Stripe 11"/>
          <p:cNvSpPr/>
          <p:nvPr/>
        </p:nvSpPr>
        <p:spPr>
          <a:xfrm rot="859150">
            <a:off x="6635373" y="4856762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859150">
            <a:off x="5336939" y="4215379"/>
            <a:ext cx="1154626" cy="166760"/>
          </a:xfrm>
          <a:prstGeom prst="diagStri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lant_cladogra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6959" r="-56959"/>
          <a:stretch>
            <a:fillRect/>
          </a:stretch>
        </p:blipFill>
        <p:spPr>
          <a:xfrm>
            <a:off x="-2644837" y="218072"/>
            <a:ext cx="14428764" cy="66399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195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Phylogenetic Trees</vt:lpstr>
      <vt:lpstr>Ancestral Vs Derived</vt:lpstr>
      <vt:lpstr>Cladistics</vt:lpstr>
      <vt:lpstr>Slide 4</vt:lpstr>
      <vt:lpstr>Cladistics</vt:lpstr>
      <vt:lpstr>Embryology </vt:lpstr>
      <vt:lpstr>Embryology </vt:lpstr>
      <vt:lpstr>How to Build a Cladogram </vt:lpstr>
      <vt:lpstr>Slide 9</vt:lpstr>
      <vt:lpstr>Charophytes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Phylogenetic Trees</dc:title>
  <dc:creator>None</dc:creator>
  <cp:lastModifiedBy>None</cp:lastModifiedBy>
  <cp:revision>8</cp:revision>
  <dcterms:created xsi:type="dcterms:W3CDTF">2012-11-26T16:18:29Z</dcterms:created>
  <dcterms:modified xsi:type="dcterms:W3CDTF">2012-11-26T17:20:02Z</dcterms:modified>
</cp:coreProperties>
</file>