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57" r:id="rId4"/>
    <p:sldId id="258"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94660"/>
  </p:normalViewPr>
  <p:slideViewPr>
    <p:cSldViewPr>
      <p:cViewPr varScale="1">
        <p:scale>
          <a:sx n="69" d="100"/>
          <a:sy n="69"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982C44-5DDF-45CE-B13A-FDA1718E4D5B}" type="datetimeFigureOut">
              <a:rPr lang="en-US" smtClean="0"/>
              <a:t>3/19/2014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AE6F61-DE10-4E35-9DF7-2F087C704272}" type="slidenum">
              <a:rPr lang="en-US" smtClean="0"/>
              <a:t>‹#›</a:t>
            </a:fld>
            <a:endParaRPr lang="en-US"/>
          </a:p>
        </p:txBody>
      </p:sp>
    </p:spTree>
    <p:extLst>
      <p:ext uri="{BB962C8B-B14F-4D97-AF65-F5344CB8AC3E}">
        <p14:creationId xmlns:p14="http://schemas.microsoft.com/office/powerpoint/2010/main" val="154418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E6F61-DE10-4E35-9DF7-2F087C704272}" type="slidenum">
              <a:rPr lang="en-US" smtClean="0"/>
              <a:t>1</a:t>
            </a:fld>
            <a:endParaRPr lang="en-US"/>
          </a:p>
        </p:txBody>
      </p:sp>
    </p:spTree>
    <p:extLst>
      <p:ext uri="{BB962C8B-B14F-4D97-AF65-F5344CB8AC3E}">
        <p14:creationId xmlns:p14="http://schemas.microsoft.com/office/powerpoint/2010/main" val="2553051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E110F-1737-4FFA-B3B3-D1C8578854B7}"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D7C3C-F75E-41D8-8BA3-757EE3281F42}" type="slidenum">
              <a:rPr lang="en-US" smtClean="0"/>
              <a:t>‹#›</a:t>
            </a:fld>
            <a:endParaRPr lang="en-US"/>
          </a:p>
        </p:txBody>
      </p:sp>
    </p:spTree>
    <p:extLst>
      <p:ext uri="{BB962C8B-B14F-4D97-AF65-F5344CB8AC3E}">
        <p14:creationId xmlns:p14="http://schemas.microsoft.com/office/powerpoint/2010/main" val="1071843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E110F-1737-4FFA-B3B3-D1C8578854B7}"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D7C3C-F75E-41D8-8BA3-757EE3281F42}" type="slidenum">
              <a:rPr lang="en-US" smtClean="0"/>
              <a:t>‹#›</a:t>
            </a:fld>
            <a:endParaRPr lang="en-US"/>
          </a:p>
        </p:txBody>
      </p:sp>
    </p:spTree>
    <p:extLst>
      <p:ext uri="{BB962C8B-B14F-4D97-AF65-F5344CB8AC3E}">
        <p14:creationId xmlns:p14="http://schemas.microsoft.com/office/powerpoint/2010/main" val="438296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E110F-1737-4FFA-B3B3-D1C8578854B7}"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D7C3C-F75E-41D8-8BA3-757EE3281F42}" type="slidenum">
              <a:rPr lang="en-US" smtClean="0"/>
              <a:t>‹#›</a:t>
            </a:fld>
            <a:endParaRPr lang="en-US"/>
          </a:p>
        </p:txBody>
      </p:sp>
    </p:spTree>
    <p:extLst>
      <p:ext uri="{BB962C8B-B14F-4D97-AF65-F5344CB8AC3E}">
        <p14:creationId xmlns:p14="http://schemas.microsoft.com/office/powerpoint/2010/main" val="2182691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E110F-1737-4FFA-B3B3-D1C8578854B7}"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D7C3C-F75E-41D8-8BA3-757EE3281F42}" type="slidenum">
              <a:rPr lang="en-US" smtClean="0"/>
              <a:t>‹#›</a:t>
            </a:fld>
            <a:endParaRPr lang="en-US"/>
          </a:p>
        </p:txBody>
      </p:sp>
    </p:spTree>
    <p:extLst>
      <p:ext uri="{BB962C8B-B14F-4D97-AF65-F5344CB8AC3E}">
        <p14:creationId xmlns:p14="http://schemas.microsoft.com/office/powerpoint/2010/main" val="197894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E110F-1737-4FFA-B3B3-D1C8578854B7}"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D7C3C-F75E-41D8-8BA3-757EE3281F42}" type="slidenum">
              <a:rPr lang="en-US" smtClean="0"/>
              <a:t>‹#›</a:t>
            </a:fld>
            <a:endParaRPr lang="en-US"/>
          </a:p>
        </p:txBody>
      </p:sp>
    </p:spTree>
    <p:extLst>
      <p:ext uri="{BB962C8B-B14F-4D97-AF65-F5344CB8AC3E}">
        <p14:creationId xmlns:p14="http://schemas.microsoft.com/office/powerpoint/2010/main" val="2350366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E110F-1737-4FFA-B3B3-D1C8578854B7}"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D7C3C-F75E-41D8-8BA3-757EE3281F42}" type="slidenum">
              <a:rPr lang="en-US" smtClean="0"/>
              <a:t>‹#›</a:t>
            </a:fld>
            <a:endParaRPr lang="en-US"/>
          </a:p>
        </p:txBody>
      </p:sp>
    </p:spTree>
    <p:extLst>
      <p:ext uri="{BB962C8B-B14F-4D97-AF65-F5344CB8AC3E}">
        <p14:creationId xmlns:p14="http://schemas.microsoft.com/office/powerpoint/2010/main" val="930979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E110F-1737-4FFA-B3B3-D1C8578854B7}"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4D7C3C-F75E-41D8-8BA3-757EE3281F42}" type="slidenum">
              <a:rPr lang="en-US" smtClean="0"/>
              <a:t>‹#›</a:t>
            </a:fld>
            <a:endParaRPr lang="en-US"/>
          </a:p>
        </p:txBody>
      </p:sp>
    </p:spTree>
    <p:extLst>
      <p:ext uri="{BB962C8B-B14F-4D97-AF65-F5344CB8AC3E}">
        <p14:creationId xmlns:p14="http://schemas.microsoft.com/office/powerpoint/2010/main" val="247261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E110F-1737-4FFA-B3B3-D1C8578854B7}"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4D7C3C-F75E-41D8-8BA3-757EE3281F42}" type="slidenum">
              <a:rPr lang="en-US" smtClean="0"/>
              <a:t>‹#›</a:t>
            </a:fld>
            <a:endParaRPr lang="en-US"/>
          </a:p>
        </p:txBody>
      </p:sp>
    </p:spTree>
    <p:extLst>
      <p:ext uri="{BB962C8B-B14F-4D97-AF65-F5344CB8AC3E}">
        <p14:creationId xmlns:p14="http://schemas.microsoft.com/office/powerpoint/2010/main" val="84533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E110F-1737-4FFA-B3B3-D1C8578854B7}"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D7C3C-F75E-41D8-8BA3-757EE3281F42}" type="slidenum">
              <a:rPr lang="en-US" smtClean="0"/>
              <a:t>‹#›</a:t>
            </a:fld>
            <a:endParaRPr lang="en-US"/>
          </a:p>
        </p:txBody>
      </p:sp>
    </p:spTree>
    <p:extLst>
      <p:ext uri="{BB962C8B-B14F-4D97-AF65-F5344CB8AC3E}">
        <p14:creationId xmlns:p14="http://schemas.microsoft.com/office/powerpoint/2010/main" val="3235005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E110F-1737-4FFA-B3B3-D1C8578854B7}"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D7C3C-F75E-41D8-8BA3-757EE3281F42}" type="slidenum">
              <a:rPr lang="en-US" smtClean="0"/>
              <a:t>‹#›</a:t>
            </a:fld>
            <a:endParaRPr lang="en-US"/>
          </a:p>
        </p:txBody>
      </p:sp>
    </p:spTree>
    <p:extLst>
      <p:ext uri="{BB962C8B-B14F-4D97-AF65-F5344CB8AC3E}">
        <p14:creationId xmlns:p14="http://schemas.microsoft.com/office/powerpoint/2010/main" val="967961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E110F-1737-4FFA-B3B3-D1C8578854B7}"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D7C3C-F75E-41D8-8BA3-757EE3281F42}" type="slidenum">
              <a:rPr lang="en-US" smtClean="0"/>
              <a:t>‹#›</a:t>
            </a:fld>
            <a:endParaRPr lang="en-US"/>
          </a:p>
        </p:txBody>
      </p:sp>
    </p:spTree>
    <p:extLst>
      <p:ext uri="{BB962C8B-B14F-4D97-AF65-F5344CB8AC3E}">
        <p14:creationId xmlns:p14="http://schemas.microsoft.com/office/powerpoint/2010/main" val="968571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E110F-1737-4FFA-B3B3-D1C8578854B7}" type="datetimeFigureOut">
              <a:rPr lang="en-US" smtClean="0"/>
              <a:t>3/19/2014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D7C3C-F75E-41D8-8BA3-757EE3281F42}" type="slidenum">
              <a:rPr lang="en-US" smtClean="0"/>
              <a:t>‹#›</a:t>
            </a:fld>
            <a:endParaRPr lang="en-US"/>
          </a:p>
        </p:txBody>
      </p:sp>
    </p:spTree>
    <p:extLst>
      <p:ext uri="{BB962C8B-B14F-4D97-AF65-F5344CB8AC3E}">
        <p14:creationId xmlns:p14="http://schemas.microsoft.com/office/powerpoint/2010/main" val="3485728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ibm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3575"/>
            <a:ext cx="7772400" cy="2003425"/>
          </a:xfrm>
        </p:spPr>
        <p:txBody>
          <a:bodyPr>
            <a:normAutofit fontScale="90000"/>
          </a:bodyPr>
          <a:lstStyle/>
          <a:p>
            <a:r>
              <a:rPr lang="en-US" sz="4900" b="1" dirty="0"/>
              <a:t>What is a </a:t>
            </a:r>
            <a:r>
              <a:rPr lang="en-US" sz="4900" b="1" dirty="0" smtClean="0"/>
              <a:t>phenomenon: heartburn </a:t>
            </a:r>
            <a:r>
              <a:rPr lang="en-US" dirty="0"/>
              <a:t/>
            </a:r>
            <a:br>
              <a:rPr lang="en-US" dirty="0"/>
            </a:br>
            <a:endParaRPr lang="en-US" dirty="0"/>
          </a:p>
        </p:txBody>
      </p:sp>
      <p:sp>
        <p:nvSpPr>
          <p:cNvPr id="3" name="Subtitle 2"/>
          <p:cNvSpPr>
            <a:spLocks noGrp="1"/>
          </p:cNvSpPr>
          <p:nvPr>
            <p:ph type="subTitle" idx="1"/>
          </p:nvPr>
        </p:nvSpPr>
        <p:spPr>
          <a:xfrm>
            <a:off x="0" y="6248400"/>
            <a:ext cx="6400800" cy="609600"/>
          </a:xfrm>
        </p:spPr>
        <p:txBody>
          <a:bodyPr>
            <a:normAutofit fontScale="62500" lnSpcReduction="20000"/>
          </a:bodyPr>
          <a:lstStyle/>
          <a:p>
            <a:r>
              <a:rPr lang="en-US" b="1" dirty="0" smtClean="0">
                <a:solidFill>
                  <a:schemeClr val="tx1"/>
                </a:solidFill>
              </a:rPr>
              <a:t>Phenomenon:</a:t>
            </a:r>
            <a:r>
              <a:rPr lang="en-US" dirty="0" smtClean="0">
                <a:solidFill>
                  <a:schemeClr val="tx1"/>
                </a:solidFill>
              </a:rPr>
              <a:t> a </a:t>
            </a:r>
            <a:r>
              <a:rPr lang="en-US" dirty="0">
                <a:solidFill>
                  <a:schemeClr val="tx1"/>
                </a:solidFill>
              </a:rPr>
              <a:t>fact or situation that is observed to exist or happen, esp. one whose cause or explanation is in question.</a:t>
            </a:r>
          </a:p>
        </p:txBody>
      </p:sp>
      <p:pic>
        <p:nvPicPr>
          <p:cNvPr id="1026" name="Picture 2" descr="C:\Users\Zachary\Desktop\HeartBur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057400"/>
            <a:ext cx="3048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73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Heartburn </a:t>
            </a:r>
            <a:endParaRPr lang="en-US" dirty="0"/>
          </a:p>
        </p:txBody>
      </p:sp>
      <p:sp>
        <p:nvSpPr>
          <p:cNvPr id="3" name="Content Placeholder 2"/>
          <p:cNvSpPr>
            <a:spLocks noGrp="1"/>
          </p:cNvSpPr>
          <p:nvPr>
            <p:ph idx="1"/>
          </p:nvPr>
        </p:nvSpPr>
        <p:spPr>
          <a:xfrm>
            <a:off x="457200" y="1600201"/>
            <a:ext cx="8229600" cy="2667000"/>
          </a:xfrm>
        </p:spPr>
        <p:txBody>
          <a:bodyPr/>
          <a:lstStyle/>
          <a:p>
            <a:pPr marL="0" indent="0">
              <a:buNone/>
            </a:pPr>
            <a:r>
              <a:rPr lang="en-US" dirty="0" smtClean="0"/>
              <a:t>Heartburn isn't fun. Heart burn is caused by stomach acid coming up and burning you esophagus. That’s were the term heart burn comes from. Your heart isn't being burned but it sure feels like it.</a:t>
            </a:r>
            <a:endParaRPr lang="en-US" dirty="0"/>
          </a:p>
        </p:txBody>
      </p:sp>
    </p:spTree>
    <p:extLst>
      <p:ext uri="{BB962C8B-B14F-4D97-AF65-F5344CB8AC3E}">
        <p14:creationId xmlns:p14="http://schemas.microsoft.com/office/powerpoint/2010/main" val="36217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causes </a:t>
            </a:r>
            <a:r>
              <a:rPr lang="en-US" b="1" dirty="0" smtClean="0"/>
              <a:t>heartburn</a:t>
            </a:r>
            <a:r>
              <a:rPr lang="en-US" b="1" dirty="0"/>
              <a:t> </a:t>
            </a:r>
            <a:r>
              <a:rPr lang="en-US" b="1" dirty="0" smtClean="0"/>
              <a:t>and it what order?</a:t>
            </a:r>
            <a:endParaRPr lang="en-US" dirty="0"/>
          </a:p>
        </p:txBody>
      </p:sp>
      <p:sp>
        <p:nvSpPr>
          <p:cNvPr id="3" name="Content Placeholder 2"/>
          <p:cNvSpPr>
            <a:spLocks noGrp="1"/>
          </p:cNvSpPr>
          <p:nvPr>
            <p:ph idx="1"/>
          </p:nvPr>
        </p:nvSpPr>
        <p:spPr>
          <a:xfrm>
            <a:off x="4045527" y="3856798"/>
            <a:ext cx="4876800" cy="2701607"/>
          </a:xfrm>
        </p:spPr>
        <p:txBody>
          <a:bodyPr>
            <a:normAutofit fontScale="70000" lnSpcReduction="20000"/>
          </a:bodyPr>
          <a:lstStyle/>
          <a:p>
            <a:pPr marL="0" indent="0">
              <a:buNone/>
            </a:pPr>
            <a:endParaRPr lang="en-US" dirty="0" smtClean="0"/>
          </a:p>
          <a:p>
            <a:pPr marL="514350" indent="-514350">
              <a:buFont typeface="+mj-lt"/>
              <a:buAutoNum type="arabicPeriod"/>
            </a:pPr>
            <a:r>
              <a:rPr lang="en-US" dirty="0" smtClean="0"/>
              <a:t>excess </a:t>
            </a:r>
            <a:r>
              <a:rPr lang="en-US" dirty="0"/>
              <a:t>stomach </a:t>
            </a:r>
            <a:r>
              <a:rPr lang="en-US" dirty="0" smtClean="0"/>
              <a:t>acid</a:t>
            </a:r>
          </a:p>
          <a:p>
            <a:pPr marL="514350" indent="-514350">
              <a:buFont typeface="+mj-lt"/>
              <a:buAutoNum type="arabicPeriod"/>
            </a:pPr>
            <a:r>
              <a:rPr lang="en-US" dirty="0" smtClean="0"/>
              <a:t>burns </a:t>
            </a:r>
            <a:r>
              <a:rPr lang="en-US" dirty="0"/>
              <a:t>the lower esophageal sphincter and damages it to </a:t>
            </a:r>
            <a:r>
              <a:rPr lang="en-US" dirty="0" smtClean="0"/>
              <a:t>the point </a:t>
            </a:r>
            <a:r>
              <a:rPr lang="en-US" dirty="0"/>
              <a:t>were it doesn’t function well</a:t>
            </a:r>
            <a:r>
              <a:rPr lang="en-US" dirty="0" smtClean="0"/>
              <a:t>.</a:t>
            </a:r>
          </a:p>
          <a:p>
            <a:pPr marL="514350" indent="-514350">
              <a:buFont typeface="+mj-lt"/>
              <a:buAutoNum type="arabicPeriod"/>
            </a:pPr>
            <a:r>
              <a:rPr lang="en-US" dirty="0" smtClean="0"/>
              <a:t>Acid comes up and burns the esophagus</a:t>
            </a:r>
            <a:endParaRPr lang="en-US" dirty="0"/>
          </a:p>
          <a:p>
            <a:endParaRPr lang="en-US" dirty="0"/>
          </a:p>
        </p:txBody>
      </p:sp>
      <p:pic>
        <p:nvPicPr>
          <p:cNvPr id="2051" name="Picture 3" descr="C:\Users\Zachary\Desktop\getty_rm_illustration_of_acid_reflu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4493342"/>
            <a:ext cx="3429000" cy="2330051"/>
          </a:xfrm>
          <a:prstGeom prst="rect">
            <a:avLst/>
          </a:prstGeom>
          <a:noFill/>
          <a:extLst>
            <a:ext uri="{909E8E84-426E-40DD-AFC4-6F175D3DCCD1}">
              <a14:hiddenFill xmlns:a14="http://schemas.microsoft.com/office/drawing/2010/main">
                <a:solidFill>
                  <a:srgbClr val="FFFFFF"/>
                </a:solidFill>
              </a14:hiddenFill>
            </a:ext>
          </a:extLst>
        </p:spPr>
      </p:pic>
      <p:sp>
        <p:nvSpPr>
          <p:cNvPr id="4" name="Freeform 3"/>
          <p:cNvSpPr/>
          <p:nvPr/>
        </p:nvSpPr>
        <p:spPr>
          <a:xfrm>
            <a:off x="685800" y="4974116"/>
            <a:ext cx="1360012" cy="1274284"/>
          </a:xfrm>
          <a:custGeom>
            <a:avLst/>
            <a:gdLst>
              <a:gd name="connsiteX0" fmla="*/ 293598 w 1360012"/>
              <a:gd name="connsiteY0" fmla="*/ 872837 h 1274284"/>
              <a:gd name="connsiteX1" fmla="*/ 335161 w 1360012"/>
              <a:gd name="connsiteY1" fmla="*/ 692728 h 1274284"/>
              <a:gd name="connsiteX2" fmla="*/ 349016 w 1360012"/>
              <a:gd name="connsiteY2" fmla="*/ 609600 h 1274284"/>
              <a:gd name="connsiteX3" fmla="*/ 376725 w 1360012"/>
              <a:gd name="connsiteY3" fmla="*/ 498764 h 1274284"/>
              <a:gd name="connsiteX4" fmla="*/ 459852 w 1360012"/>
              <a:gd name="connsiteY4" fmla="*/ 277091 h 1274284"/>
              <a:gd name="connsiteX5" fmla="*/ 501416 w 1360012"/>
              <a:gd name="connsiteY5" fmla="*/ 207819 h 1274284"/>
              <a:gd name="connsiteX6" fmla="*/ 542980 w 1360012"/>
              <a:gd name="connsiteY6" fmla="*/ 166255 h 1274284"/>
              <a:gd name="connsiteX7" fmla="*/ 556834 w 1360012"/>
              <a:gd name="connsiteY7" fmla="*/ 124691 h 1274284"/>
              <a:gd name="connsiteX8" fmla="*/ 598398 w 1360012"/>
              <a:gd name="connsiteY8" fmla="*/ 110837 h 1274284"/>
              <a:gd name="connsiteX9" fmla="*/ 709234 w 1360012"/>
              <a:gd name="connsiteY9" fmla="*/ 69273 h 1274284"/>
              <a:gd name="connsiteX10" fmla="*/ 847780 w 1360012"/>
              <a:gd name="connsiteY10" fmla="*/ 27710 h 1274284"/>
              <a:gd name="connsiteX11" fmla="*/ 917052 w 1360012"/>
              <a:gd name="connsiteY11" fmla="*/ 0 h 1274284"/>
              <a:gd name="connsiteX12" fmla="*/ 1166434 w 1360012"/>
              <a:gd name="connsiteY12" fmla="*/ 13855 h 1274284"/>
              <a:gd name="connsiteX13" fmla="*/ 1207998 w 1360012"/>
              <a:gd name="connsiteY13" fmla="*/ 55419 h 1274284"/>
              <a:gd name="connsiteX14" fmla="*/ 1249561 w 1360012"/>
              <a:gd name="connsiteY14" fmla="*/ 83128 h 1274284"/>
              <a:gd name="connsiteX15" fmla="*/ 1291125 w 1360012"/>
              <a:gd name="connsiteY15" fmla="*/ 166255 h 1274284"/>
              <a:gd name="connsiteX16" fmla="*/ 1304980 w 1360012"/>
              <a:gd name="connsiteY16" fmla="*/ 207819 h 1274284"/>
              <a:gd name="connsiteX17" fmla="*/ 1332689 w 1360012"/>
              <a:gd name="connsiteY17" fmla="*/ 263237 h 1274284"/>
              <a:gd name="connsiteX18" fmla="*/ 1332689 w 1360012"/>
              <a:gd name="connsiteY18" fmla="*/ 803564 h 1274284"/>
              <a:gd name="connsiteX19" fmla="*/ 1291125 w 1360012"/>
              <a:gd name="connsiteY19" fmla="*/ 845128 h 1274284"/>
              <a:gd name="connsiteX20" fmla="*/ 1249561 w 1360012"/>
              <a:gd name="connsiteY20" fmla="*/ 928255 h 1274284"/>
              <a:gd name="connsiteX21" fmla="*/ 1235707 w 1360012"/>
              <a:gd name="connsiteY21" fmla="*/ 969819 h 1274284"/>
              <a:gd name="connsiteX22" fmla="*/ 1166434 w 1360012"/>
              <a:gd name="connsiteY22" fmla="*/ 997528 h 1274284"/>
              <a:gd name="connsiteX23" fmla="*/ 1124870 w 1360012"/>
              <a:gd name="connsiteY23" fmla="*/ 1052946 h 1274284"/>
              <a:gd name="connsiteX24" fmla="*/ 820070 w 1360012"/>
              <a:gd name="connsiteY24" fmla="*/ 1136073 h 1274284"/>
              <a:gd name="connsiteX25" fmla="*/ 750798 w 1360012"/>
              <a:gd name="connsiteY25" fmla="*/ 1163782 h 1274284"/>
              <a:gd name="connsiteX26" fmla="*/ 653816 w 1360012"/>
              <a:gd name="connsiteY26" fmla="*/ 1177637 h 1274284"/>
              <a:gd name="connsiteX27" fmla="*/ 570689 w 1360012"/>
              <a:gd name="connsiteY27" fmla="*/ 1219200 h 1274284"/>
              <a:gd name="connsiteX28" fmla="*/ 404434 w 1360012"/>
              <a:gd name="connsiteY28" fmla="*/ 1260764 h 1274284"/>
              <a:gd name="connsiteX29" fmla="*/ 44216 w 1360012"/>
              <a:gd name="connsiteY29" fmla="*/ 1205346 h 1274284"/>
              <a:gd name="connsiteX30" fmla="*/ 30361 w 1360012"/>
              <a:gd name="connsiteY30" fmla="*/ 1163782 h 1274284"/>
              <a:gd name="connsiteX31" fmla="*/ 2652 w 1360012"/>
              <a:gd name="connsiteY31" fmla="*/ 983673 h 1274284"/>
              <a:gd name="connsiteX32" fmla="*/ 58070 w 1360012"/>
              <a:gd name="connsiteY32" fmla="*/ 831273 h 1274284"/>
              <a:gd name="connsiteX33" fmla="*/ 182761 w 1360012"/>
              <a:gd name="connsiteY33" fmla="*/ 651164 h 1274284"/>
              <a:gd name="connsiteX34" fmla="*/ 210470 w 1360012"/>
              <a:gd name="connsiteY34" fmla="*/ 581891 h 1274284"/>
              <a:gd name="connsiteX35" fmla="*/ 252034 w 1360012"/>
              <a:gd name="connsiteY35" fmla="*/ 568037 h 1274284"/>
              <a:gd name="connsiteX36" fmla="*/ 293598 w 1360012"/>
              <a:gd name="connsiteY36" fmla="*/ 540328 h 1274284"/>
              <a:gd name="connsiteX37" fmla="*/ 390580 w 1360012"/>
              <a:gd name="connsiteY37" fmla="*/ 457200 h 1274284"/>
              <a:gd name="connsiteX38" fmla="*/ 459852 w 1360012"/>
              <a:gd name="connsiteY38" fmla="*/ 401782 h 1274284"/>
              <a:gd name="connsiteX39" fmla="*/ 501416 w 1360012"/>
              <a:gd name="connsiteY39" fmla="*/ 360219 h 1274284"/>
              <a:gd name="connsiteX40" fmla="*/ 542980 w 1360012"/>
              <a:gd name="connsiteY40" fmla="*/ 332510 h 1274284"/>
              <a:gd name="connsiteX41" fmla="*/ 626107 w 1360012"/>
              <a:gd name="connsiteY41" fmla="*/ 277091 h 1274284"/>
              <a:gd name="connsiteX42" fmla="*/ 681525 w 1360012"/>
              <a:gd name="connsiteY42" fmla="*/ 207819 h 1274284"/>
              <a:gd name="connsiteX43" fmla="*/ 723089 w 1360012"/>
              <a:gd name="connsiteY43" fmla="*/ 166255 h 1274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360012" h="1274284">
                <a:moveTo>
                  <a:pt x="293598" y="872837"/>
                </a:moveTo>
                <a:cubicBezTo>
                  <a:pt x="307452" y="812801"/>
                  <a:pt x="322468" y="753021"/>
                  <a:pt x="335161" y="692728"/>
                </a:cubicBezTo>
                <a:cubicBezTo>
                  <a:pt x="340948" y="665239"/>
                  <a:pt x="343130" y="637068"/>
                  <a:pt x="349016" y="609600"/>
                </a:cubicBezTo>
                <a:cubicBezTo>
                  <a:pt x="356995" y="572363"/>
                  <a:pt x="365782" y="535240"/>
                  <a:pt x="376725" y="498764"/>
                </a:cubicBezTo>
                <a:cubicBezTo>
                  <a:pt x="405343" y="403371"/>
                  <a:pt x="417804" y="352778"/>
                  <a:pt x="459852" y="277091"/>
                </a:cubicBezTo>
                <a:cubicBezTo>
                  <a:pt x="472930" y="253551"/>
                  <a:pt x="485259" y="229362"/>
                  <a:pt x="501416" y="207819"/>
                </a:cubicBezTo>
                <a:cubicBezTo>
                  <a:pt x="513172" y="192144"/>
                  <a:pt x="529125" y="180110"/>
                  <a:pt x="542980" y="166255"/>
                </a:cubicBezTo>
                <a:cubicBezTo>
                  <a:pt x="547598" y="152400"/>
                  <a:pt x="546507" y="135018"/>
                  <a:pt x="556834" y="124691"/>
                </a:cubicBezTo>
                <a:cubicBezTo>
                  <a:pt x="567161" y="114364"/>
                  <a:pt x="585336" y="117368"/>
                  <a:pt x="598398" y="110837"/>
                </a:cubicBezTo>
                <a:cubicBezTo>
                  <a:pt x="693534" y="63269"/>
                  <a:pt x="575578" y="96005"/>
                  <a:pt x="709234" y="69273"/>
                </a:cubicBezTo>
                <a:cubicBezTo>
                  <a:pt x="792848" y="13531"/>
                  <a:pt x="705134" y="63372"/>
                  <a:pt x="847780" y="27710"/>
                </a:cubicBezTo>
                <a:cubicBezTo>
                  <a:pt x="871907" y="21678"/>
                  <a:pt x="893961" y="9237"/>
                  <a:pt x="917052" y="0"/>
                </a:cubicBezTo>
                <a:cubicBezTo>
                  <a:pt x="1000179" y="4618"/>
                  <a:pt x="1084649" y="-1723"/>
                  <a:pt x="1166434" y="13855"/>
                </a:cubicBezTo>
                <a:cubicBezTo>
                  <a:pt x="1185681" y="17521"/>
                  <a:pt x="1192946" y="42876"/>
                  <a:pt x="1207998" y="55419"/>
                </a:cubicBezTo>
                <a:cubicBezTo>
                  <a:pt x="1220790" y="66079"/>
                  <a:pt x="1235707" y="73892"/>
                  <a:pt x="1249561" y="83128"/>
                </a:cubicBezTo>
                <a:cubicBezTo>
                  <a:pt x="1284387" y="187600"/>
                  <a:pt x="1237409" y="58822"/>
                  <a:pt x="1291125" y="166255"/>
                </a:cubicBezTo>
                <a:cubicBezTo>
                  <a:pt x="1297656" y="179317"/>
                  <a:pt x="1299227" y="194396"/>
                  <a:pt x="1304980" y="207819"/>
                </a:cubicBezTo>
                <a:cubicBezTo>
                  <a:pt x="1313116" y="226802"/>
                  <a:pt x="1323453" y="244764"/>
                  <a:pt x="1332689" y="263237"/>
                </a:cubicBezTo>
                <a:cubicBezTo>
                  <a:pt x="1367273" y="470749"/>
                  <a:pt x="1370922" y="459462"/>
                  <a:pt x="1332689" y="803564"/>
                </a:cubicBezTo>
                <a:cubicBezTo>
                  <a:pt x="1330525" y="823038"/>
                  <a:pt x="1304980" y="831273"/>
                  <a:pt x="1291125" y="845128"/>
                </a:cubicBezTo>
                <a:cubicBezTo>
                  <a:pt x="1256297" y="949607"/>
                  <a:pt x="1303280" y="820814"/>
                  <a:pt x="1249561" y="928255"/>
                </a:cubicBezTo>
                <a:cubicBezTo>
                  <a:pt x="1243030" y="941317"/>
                  <a:pt x="1246926" y="960470"/>
                  <a:pt x="1235707" y="969819"/>
                </a:cubicBezTo>
                <a:cubicBezTo>
                  <a:pt x="1216602" y="985740"/>
                  <a:pt x="1189525" y="988292"/>
                  <a:pt x="1166434" y="997528"/>
                </a:cubicBezTo>
                <a:cubicBezTo>
                  <a:pt x="1152579" y="1016001"/>
                  <a:pt x="1143855" y="1039802"/>
                  <a:pt x="1124870" y="1052946"/>
                </a:cubicBezTo>
                <a:cubicBezTo>
                  <a:pt x="996043" y="1142134"/>
                  <a:pt x="973742" y="1123268"/>
                  <a:pt x="820070" y="1136073"/>
                </a:cubicBezTo>
                <a:cubicBezTo>
                  <a:pt x="796979" y="1145309"/>
                  <a:pt x="774925" y="1157750"/>
                  <a:pt x="750798" y="1163782"/>
                </a:cubicBezTo>
                <a:cubicBezTo>
                  <a:pt x="719117" y="1171702"/>
                  <a:pt x="685028" y="1168033"/>
                  <a:pt x="653816" y="1177637"/>
                </a:cubicBezTo>
                <a:cubicBezTo>
                  <a:pt x="624206" y="1186748"/>
                  <a:pt x="599285" y="1207285"/>
                  <a:pt x="570689" y="1219200"/>
                </a:cubicBezTo>
                <a:cubicBezTo>
                  <a:pt x="497500" y="1249696"/>
                  <a:pt x="481183" y="1247973"/>
                  <a:pt x="404434" y="1260764"/>
                </a:cubicBezTo>
                <a:cubicBezTo>
                  <a:pt x="283662" y="1255513"/>
                  <a:pt x="120883" y="1320346"/>
                  <a:pt x="44216" y="1205346"/>
                </a:cubicBezTo>
                <a:cubicBezTo>
                  <a:pt x="36115" y="1193195"/>
                  <a:pt x="34979" y="1177637"/>
                  <a:pt x="30361" y="1163782"/>
                </a:cubicBezTo>
                <a:cubicBezTo>
                  <a:pt x="21125" y="1103746"/>
                  <a:pt x="5541" y="1044347"/>
                  <a:pt x="2652" y="983673"/>
                </a:cubicBezTo>
                <a:cubicBezTo>
                  <a:pt x="-5500" y="812476"/>
                  <a:pt x="3039" y="920698"/>
                  <a:pt x="58070" y="831273"/>
                </a:cubicBezTo>
                <a:cubicBezTo>
                  <a:pt x="171782" y="646490"/>
                  <a:pt x="70781" y="735150"/>
                  <a:pt x="182761" y="651164"/>
                </a:cubicBezTo>
                <a:cubicBezTo>
                  <a:pt x="191997" y="628073"/>
                  <a:pt x="194549" y="600996"/>
                  <a:pt x="210470" y="581891"/>
                </a:cubicBezTo>
                <a:cubicBezTo>
                  <a:pt x="219819" y="570672"/>
                  <a:pt x="238972" y="574568"/>
                  <a:pt x="252034" y="568037"/>
                </a:cubicBezTo>
                <a:cubicBezTo>
                  <a:pt x="266927" y="560591"/>
                  <a:pt x="280955" y="551164"/>
                  <a:pt x="293598" y="540328"/>
                </a:cubicBezTo>
                <a:cubicBezTo>
                  <a:pt x="411191" y="439534"/>
                  <a:pt x="295154" y="520819"/>
                  <a:pt x="390580" y="457200"/>
                </a:cubicBezTo>
                <a:cubicBezTo>
                  <a:pt x="452549" y="364248"/>
                  <a:pt x="379550" y="455317"/>
                  <a:pt x="459852" y="401782"/>
                </a:cubicBezTo>
                <a:cubicBezTo>
                  <a:pt x="476155" y="390914"/>
                  <a:pt x="486364" y="372762"/>
                  <a:pt x="501416" y="360219"/>
                </a:cubicBezTo>
                <a:cubicBezTo>
                  <a:pt x="514208" y="349559"/>
                  <a:pt x="530188" y="343170"/>
                  <a:pt x="542980" y="332510"/>
                </a:cubicBezTo>
                <a:cubicBezTo>
                  <a:pt x="612168" y="274853"/>
                  <a:pt x="553062" y="301440"/>
                  <a:pt x="626107" y="277091"/>
                </a:cubicBezTo>
                <a:cubicBezTo>
                  <a:pt x="653078" y="196176"/>
                  <a:pt x="618858" y="270486"/>
                  <a:pt x="681525" y="207819"/>
                </a:cubicBezTo>
                <a:cubicBezTo>
                  <a:pt x="726932" y="162412"/>
                  <a:pt x="688385" y="166255"/>
                  <a:pt x="723089" y="16625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505201" y="6454061"/>
            <a:ext cx="2058962" cy="369332"/>
          </a:xfrm>
          <a:prstGeom prst="rect">
            <a:avLst/>
          </a:prstGeom>
          <a:noFill/>
        </p:spPr>
        <p:txBody>
          <a:bodyPr wrap="none" rtlCol="0">
            <a:spAutoFit/>
          </a:bodyPr>
          <a:lstStyle/>
          <a:p>
            <a:r>
              <a:rPr lang="en-US" dirty="0" smtClean="0"/>
              <a:t>Damaged sphincter</a:t>
            </a:r>
            <a:endParaRPr lang="en-US" dirty="0"/>
          </a:p>
        </p:txBody>
      </p:sp>
      <p:sp>
        <p:nvSpPr>
          <p:cNvPr id="7" name="Freeform 6"/>
          <p:cNvSpPr/>
          <p:nvPr/>
        </p:nvSpPr>
        <p:spPr>
          <a:xfrm>
            <a:off x="2008909" y="5721927"/>
            <a:ext cx="2064327" cy="836478"/>
          </a:xfrm>
          <a:custGeom>
            <a:avLst/>
            <a:gdLst>
              <a:gd name="connsiteX0" fmla="*/ 0 w 2064327"/>
              <a:gd name="connsiteY0" fmla="*/ 0 h 836478"/>
              <a:gd name="connsiteX1" fmla="*/ 1828800 w 2064327"/>
              <a:gd name="connsiteY1" fmla="*/ 748146 h 836478"/>
              <a:gd name="connsiteX2" fmla="*/ 2064327 w 2064327"/>
              <a:gd name="connsiteY2" fmla="*/ 775855 h 836478"/>
            </a:gdLst>
            <a:ahLst/>
            <a:cxnLst>
              <a:cxn ang="0">
                <a:pos x="connsiteX0" y="connsiteY0"/>
              </a:cxn>
              <a:cxn ang="0">
                <a:pos x="connsiteX1" y="connsiteY1"/>
              </a:cxn>
              <a:cxn ang="0">
                <a:pos x="connsiteX2" y="connsiteY2"/>
              </a:cxn>
            </a:cxnLst>
            <a:rect l="l" t="t" r="r" b="b"/>
            <a:pathLst>
              <a:path w="2064327" h="836478">
                <a:moveTo>
                  <a:pt x="0" y="0"/>
                </a:moveTo>
                <a:lnTo>
                  <a:pt x="1828800" y="748146"/>
                </a:lnTo>
                <a:cubicBezTo>
                  <a:pt x="2172855" y="877455"/>
                  <a:pt x="1995054" y="845128"/>
                  <a:pt x="2064327" y="77585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 y="2133600"/>
            <a:ext cx="9304855" cy="1015663"/>
          </a:xfrm>
          <a:prstGeom prst="rect">
            <a:avLst/>
          </a:prstGeom>
          <a:noFill/>
        </p:spPr>
        <p:txBody>
          <a:bodyPr wrap="none" rtlCol="0">
            <a:spAutoFit/>
          </a:bodyPr>
          <a:lstStyle/>
          <a:p>
            <a:r>
              <a:rPr lang="en-US" sz="2000" dirty="0" smtClean="0"/>
              <a:t>Heartburn is caused by excess stomach acid. Excess stomach acid can be caused by lots</a:t>
            </a:r>
          </a:p>
          <a:p>
            <a:r>
              <a:rPr lang="en-US" sz="2000" dirty="0" smtClean="0"/>
              <a:t>things the main one being diet, spicy or oily food in particular but stomach acid has also</a:t>
            </a:r>
          </a:p>
          <a:p>
            <a:r>
              <a:rPr lang="en-US" sz="2000" dirty="0" smtClean="0"/>
              <a:t> been know to be cause by lack of sleep.</a:t>
            </a:r>
            <a:endParaRPr lang="en-US" sz="2000" dirty="0"/>
          </a:p>
        </p:txBody>
      </p:sp>
    </p:spTree>
    <p:extLst>
      <p:ext uri="{BB962C8B-B14F-4D97-AF65-F5344CB8AC3E}">
        <p14:creationId xmlns:p14="http://schemas.microsoft.com/office/powerpoint/2010/main" val="2934224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t>
            </a:r>
            <a:r>
              <a:rPr lang="en-US" b="1" dirty="0" err="1" smtClean="0"/>
              <a:t>natomical</a:t>
            </a:r>
            <a:r>
              <a:rPr lang="en-US" b="1" dirty="0" smtClean="0"/>
              <a:t> </a:t>
            </a:r>
            <a:r>
              <a:rPr lang="en-US" b="1" dirty="0" smtClean="0"/>
              <a:t>s</a:t>
            </a:r>
            <a:r>
              <a:rPr lang="en-US" b="1" dirty="0" smtClean="0"/>
              <a:t>tructures are </a:t>
            </a:r>
            <a:r>
              <a:rPr lang="en-US" b="1" dirty="0" smtClean="0"/>
              <a:t>involved in heartburn?</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Stomach</a:t>
            </a:r>
          </a:p>
          <a:p>
            <a:r>
              <a:rPr lang="en-US" dirty="0" smtClean="0"/>
              <a:t> acid</a:t>
            </a:r>
          </a:p>
          <a:p>
            <a:r>
              <a:rPr lang="en-US" dirty="0" smtClean="0"/>
              <a:t>lower </a:t>
            </a:r>
            <a:r>
              <a:rPr lang="en-US" dirty="0"/>
              <a:t>esophageal </a:t>
            </a:r>
            <a:r>
              <a:rPr lang="en-US" dirty="0" smtClean="0"/>
              <a:t>sphincter</a:t>
            </a:r>
          </a:p>
          <a:p>
            <a:r>
              <a:rPr lang="en-US" dirty="0" smtClean="0"/>
              <a:t> </a:t>
            </a:r>
            <a:r>
              <a:rPr lang="en-US" dirty="0"/>
              <a:t>esophagus </a:t>
            </a:r>
          </a:p>
          <a:p>
            <a:endParaRPr lang="en-US" dirty="0"/>
          </a:p>
        </p:txBody>
      </p:sp>
      <p:pic>
        <p:nvPicPr>
          <p:cNvPr id="1026" name="Picture 2" descr="C:\Users\Zachary\Desktop\21847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816" y="3645672"/>
            <a:ext cx="2794184" cy="32226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Zachary\Desktop\Multi_ring_esophagu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675" y="3733800"/>
            <a:ext cx="1889125" cy="150576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Zachary\Desktop\200708141545_00435857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6100" y="5318481"/>
            <a:ext cx="2298700" cy="146331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Zachary\Desktop\normal-stomach.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609600"/>
            <a:ext cx="1911349" cy="241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4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
            </a:r>
            <a:r>
              <a:rPr lang="en-US" dirty="0" smtClean="0"/>
              <a:t>ow </a:t>
            </a:r>
            <a:r>
              <a:rPr lang="en-US" dirty="0"/>
              <a:t>t</a:t>
            </a:r>
            <a:r>
              <a:rPr lang="en-US" dirty="0" smtClean="0"/>
              <a:t>o </a:t>
            </a:r>
            <a:r>
              <a:rPr lang="en-US" dirty="0"/>
              <a:t>f</a:t>
            </a:r>
            <a:r>
              <a:rPr lang="en-US" dirty="0" smtClean="0"/>
              <a:t>ix </a:t>
            </a:r>
            <a:r>
              <a:rPr lang="en-US" dirty="0"/>
              <a:t>i</a:t>
            </a:r>
            <a:r>
              <a:rPr lang="en-US" dirty="0" smtClean="0"/>
              <a:t>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Drinking lots of water(it helps by keeping the acid down in)</a:t>
            </a:r>
          </a:p>
          <a:p>
            <a:endParaRPr lang="en-US" dirty="0" smtClean="0"/>
          </a:p>
          <a:p>
            <a:r>
              <a:rPr lang="en-US" dirty="0" smtClean="0"/>
              <a:t>Chewing gum(it helps stimulate the saliva gland which helps wash down the acid)</a:t>
            </a:r>
          </a:p>
          <a:p>
            <a:endParaRPr lang="en-US" dirty="0"/>
          </a:p>
          <a:p>
            <a:r>
              <a:rPr lang="en-US" dirty="0" smtClean="0"/>
              <a:t>Tums(tums and other medicines like it are Antacids which tone down the power of your stomach acid)</a:t>
            </a:r>
          </a:p>
          <a:p>
            <a:pPr marL="0" indent="0">
              <a:buNone/>
            </a:pPr>
            <a:endParaRPr lang="en-US" dirty="0" smtClean="0"/>
          </a:p>
          <a:p>
            <a:pPr marL="0" indent="0">
              <a:buNone/>
            </a:pPr>
            <a:r>
              <a:rPr lang="en-US" dirty="0" smtClean="0"/>
              <a:t>Most remedies cant completely get rid of it because it is almost impossible to </a:t>
            </a:r>
            <a:r>
              <a:rPr lang="en-US" dirty="0"/>
              <a:t>fix </a:t>
            </a:r>
            <a:r>
              <a:rPr lang="en-US" dirty="0" smtClean="0"/>
              <a:t>the lower </a:t>
            </a:r>
            <a:r>
              <a:rPr lang="en-US" dirty="0"/>
              <a:t>esophageal </a:t>
            </a:r>
            <a:r>
              <a:rPr lang="en-US" dirty="0" smtClean="0"/>
              <a:t>sphincter. In the end to best way to avoid heartburn is to not eat the food that can cause it.</a:t>
            </a:r>
          </a:p>
        </p:txBody>
      </p:sp>
    </p:spTree>
    <p:extLst>
      <p:ext uri="{BB962C8B-B14F-4D97-AF65-F5344CB8AC3E}">
        <p14:creationId xmlns:p14="http://schemas.microsoft.com/office/powerpoint/2010/main" val="3725603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a:t>
            </a:r>
            <a:endParaRPr lang="en-US"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sz="2800" dirty="0">
                <a:hlinkClick r:id="rId2" tooltip="Edit this item"/>
              </a:rPr>
              <a:t>"5 Home Remedies for </a:t>
            </a:r>
            <a:r>
              <a:rPr lang="en-US" sz="2800" dirty="0" err="1">
                <a:hlinkClick r:id="rId2" tooltip="Edit this item"/>
              </a:rPr>
              <a:t>Heartburn."</a:t>
            </a:r>
            <a:r>
              <a:rPr lang="en-US" sz="2800" i="1" dirty="0" err="1">
                <a:hlinkClick r:id="rId2" tooltip="Edit this item"/>
              </a:rPr>
              <a:t>Home</a:t>
            </a:r>
            <a:r>
              <a:rPr lang="en-US" sz="2800" i="1" dirty="0">
                <a:hlinkClick r:id="rId2" tooltip="Edit this item"/>
              </a:rPr>
              <a:t> Remedies for Acid Reflux</a:t>
            </a:r>
            <a:r>
              <a:rPr lang="en-US" sz="2800" dirty="0">
                <a:hlinkClick r:id="rId2" tooltip="Edit this item"/>
              </a:rPr>
              <a:t>. </a:t>
            </a:r>
            <a:r>
              <a:rPr lang="en-US" sz="2800" dirty="0" err="1">
                <a:hlinkClick r:id="rId2" tooltip="Edit this item"/>
              </a:rPr>
              <a:t>N.p</a:t>
            </a:r>
            <a:r>
              <a:rPr lang="en-US" sz="2800" dirty="0">
                <a:hlinkClick r:id="rId2" tooltip="Edit this item"/>
              </a:rPr>
              <a:t>., </a:t>
            </a:r>
            <a:r>
              <a:rPr lang="en-US" sz="2800" dirty="0" err="1">
                <a:hlinkClick r:id="rId2" tooltip="Edit this item"/>
              </a:rPr>
              <a:t>n.d.</a:t>
            </a:r>
            <a:r>
              <a:rPr lang="en-US" sz="2800" dirty="0">
                <a:hlinkClick r:id="rId2" tooltip="Edit this item"/>
              </a:rPr>
              <a:t> Web. 20 Mar. 2014. &lt;http://www.health.com/health/gallery/0,,</a:t>
            </a:r>
            <a:r>
              <a:rPr lang="en-US" sz="2800" dirty="0" smtClean="0">
                <a:hlinkClick r:id="rId2" tooltip="Edit this item"/>
              </a:rPr>
              <a:t>205277</a:t>
            </a:r>
            <a:endParaRPr lang="en-US" sz="2800" dirty="0" smtClean="0"/>
          </a:p>
          <a:p>
            <a:r>
              <a:rPr lang="pt-BR" sz="2800" dirty="0">
                <a:hlinkClick r:id="rId2" tooltip="Edit this item"/>
              </a:rPr>
              <a:t>"Email a link." </a:t>
            </a:r>
            <a:r>
              <a:rPr lang="pt-BR" sz="2800" i="1" dirty="0">
                <a:hlinkClick r:id="rId2" tooltip="Edit this item"/>
              </a:rPr>
              <a:t>Antacids</a:t>
            </a:r>
            <a:r>
              <a:rPr lang="pt-BR" sz="2800" dirty="0">
                <a:hlinkClick r:id="rId2" tooltip="Edit this item"/>
              </a:rPr>
              <a:t>. N.p., n.d. Web. 19 Mar. 2014. &lt;http://www.heartburn.com/reliefandm</a:t>
            </a:r>
            <a:endParaRPr lang="en-US" sz="2800" dirty="0" smtClean="0"/>
          </a:p>
          <a:p>
            <a:r>
              <a:rPr lang="en-US" sz="2800" dirty="0">
                <a:hlinkClick r:id="rId2" tooltip="Edit this item"/>
              </a:rPr>
              <a:t>"Heart burn alternative fixes?." </a:t>
            </a:r>
            <a:r>
              <a:rPr lang="en-US" sz="2800" i="1" dirty="0">
                <a:hlinkClick r:id="rId2" tooltip="Edit this item"/>
              </a:rPr>
              <a:t>Yahoo! Answers</a:t>
            </a:r>
            <a:r>
              <a:rPr lang="en-US" sz="2800" dirty="0">
                <a:hlinkClick r:id="rId2" tooltip="Edit this item"/>
              </a:rPr>
              <a:t>. Yahoo!, </a:t>
            </a:r>
            <a:r>
              <a:rPr lang="en-US" sz="2800" dirty="0" err="1">
                <a:hlinkClick r:id="rId2" tooltip="Edit this item"/>
              </a:rPr>
              <a:t>n.d.</a:t>
            </a:r>
            <a:r>
              <a:rPr lang="en-US" sz="2800" dirty="0">
                <a:hlinkClick r:id="rId2" tooltip="Edit this item"/>
              </a:rPr>
              <a:t> Web. 20 Mar. 2014. &lt;http://answers.yahoo.com/question/index?qid=20110531183202AAWfscv</a:t>
            </a:r>
            <a:r>
              <a:rPr lang="en-US" sz="2800" dirty="0" smtClean="0">
                <a:hlinkClick r:id="rId2" tooltip="Edit this item"/>
              </a:rPr>
              <a:t>&gt;.</a:t>
            </a:r>
            <a:endParaRPr lang="en-US" sz="2800" dirty="0" smtClean="0"/>
          </a:p>
          <a:p>
            <a:r>
              <a:rPr lang="en-US" sz="2800" i="1" dirty="0">
                <a:hlinkClick r:id="rId2" tooltip="Edit this item"/>
              </a:rPr>
              <a:t>WebMD</a:t>
            </a:r>
            <a:r>
              <a:rPr lang="en-US" sz="2800" dirty="0">
                <a:hlinkClick r:id="rId2" tooltip="Edit this item"/>
              </a:rPr>
              <a:t>. WebMD, </a:t>
            </a:r>
            <a:r>
              <a:rPr lang="en-US" sz="2800" dirty="0" err="1">
                <a:hlinkClick r:id="rId2" tooltip="Edit this item"/>
              </a:rPr>
              <a:t>n.d.</a:t>
            </a:r>
            <a:r>
              <a:rPr lang="en-US" sz="2800" dirty="0">
                <a:hlinkClick r:id="rId2" tooltip="Edit this item"/>
              </a:rPr>
              <a:t> Web. 20 Mar. 2014. &lt;http://www.webmd.com/heartburn-gerd/ss/slideshow-heartburn-overview</a:t>
            </a:r>
            <a:r>
              <a:rPr lang="en-US" sz="2800" dirty="0" smtClean="0">
                <a:hlinkClick r:id="rId2" tooltip="Edit this item"/>
              </a:rPr>
              <a:t>&gt;.</a:t>
            </a:r>
            <a:endParaRPr lang="en-US" sz="2800" dirty="0" smtClean="0"/>
          </a:p>
          <a:p>
            <a:r>
              <a:rPr lang="en-US" sz="2800" dirty="0">
                <a:hlinkClick r:id="rId2" tooltip="Edit this item"/>
              </a:rPr>
              <a:t>"How to Relieve Heartburn." </a:t>
            </a:r>
            <a:r>
              <a:rPr lang="en-US" sz="2800" i="1" dirty="0" err="1">
                <a:hlinkClick r:id="rId2" tooltip="Edit this item"/>
              </a:rPr>
              <a:t>wikiHow</a:t>
            </a:r>
            <a:r>
              <a:rPr lang="en-US" sz="2800" dirty="0">
                <a:hlinkClick r:id="rId2" tooltip="Edit this item"/>
              </a:rPr>
              <a:t>. </a:t>
            </a:r>
            <a:r>
              <a:rPr lang="en-US" sz="2800" dirty="0" err="1">
                <a:hlinkClick r:id="rId2" tooltip="Edit this item"/>
              </a:rPr>
              <a:t>N.p</a:t>
            </a:r>
            <a:r>
              <a:rPr lang="en-US" sz="2800" dirty="0">
                <a:hlinkClick r:id="rId2" tooltip="Edit this item"/>
              </a:rPr>
              <a:t>., </a:t>
            </a:r>
            <a:r>
              <a:rPr lang="en-US" sz="2800" dirty="0" err="1">
                <a:hlinkClick r:id="rId2" tooltip="Edit this item"/>
              </a:rPr>
              <a:t>n.d.</a:t>
            </a:r>
            <a:r>
              <a:rPr lang="en-US" sz="2800" dirty="0">
                <a:hlinkClick r:id="rId2" tooltip="Edit this item"/>
              </a:rPr>
              <a:t> Web. 20 Mar. 2014. &lt;http://www.wikihow.com/Relieve-Heartburn</a:t>
            </a:r>
            <a:r>
              <a:rPr lang="en-US" sz="2800" dirty="0" smtClean="0">
                <a:hlinkClick r:id="rId2" tooltip="Edit this item"/>
              </a:rPr>
              <a:t>&gt;.</a:t>
            </a:r>
            <a:endParaRPr lang="en-US" sz="2800" dirty="0" smtClean="0"/>
          </a:p>
          <a:p>
            <a:r>
              <a:rPr lang="en-US" sz="2400" dirty="0">
                <a:hlinkClick r:id="rId2" tooltip="Edit this item"/>
              </a:rPr>
              <a:t>"Natural Remedies for </a:t>
            </a:r>
            <a:r>
              <a:rPr lang="en-US" sz="2400" dirty="0" err="1">
                <a:hlinkClick r:id="rId2" tooltip="Edit this item"/>
              </a:rPr>
              <a:t>Heartburn."</a:t>
            </a:r>
            <a:r>
              <a:rPr lang="en-US" sz="2400" i="1" dirty="0" err="1">
                <a:hlinkClick r:id="rId2" tooltip="Edit this item"/>
              </a:rPr>
              <a:t>Wake</a:t>
            </a:r>
            <a:r>
              <a:rPr lang="en-US" sz="2400" i="1" dirty="0">
                <a:hlinkClick r:id="rId2" tooltip="Edit this item"/>
              </a:rPr>
              <a:t> Up World</a:t>
            </a:r>
            <a:r>
              <a:rPr lang="en-US" sz="2400" dirty="0">
                <a:hlinkClick r:id="rId2" tooltip="Edit this item"/>
              </a:rPr>
              <a:t>. </a:t>
            </a:r>
            <a:r>
              <a:rPr lang="en-US" sz="2400" dirty="0" err="1">
                <a:hlinkClick r:id="rId2" tooltip="Edit this item"/>
              </a:rPr>
              <a:t>N.p</a:t>
            </a:r>
            <a:r>
              <a:rPr lang="en-US" sz="2400" dirty="0">
                <a:hlinkClick r:id="rId2" tooltip="Edit this item"/>
              </a:rPr>
              <a:t>., </a:t>
            </a:r>
            <a:r>
              <a:rPr lang="en-US" sz="2400" dirty="0" err="1">
                <a:hlinkClick r:id="rId2" tooltip="Edit this item"/>
              </a:rPr>
              <a:t>n.d.</a:t>
            </a:r>
            <a:r>
              <a:rPr lang="en-US" sz="2400" dirty="0">
                <a:hlinkClick r:id="rId2" tooltip="Edit this item"/>
              </a:rPr>
              <a:t> Web. 20 Mar. 2014. &lt;http://wakeup-world.com/2012/04/14/natural-remedies-for-heartburn</a:t>
            </a:r>
            <a:r>
              <a:rPr lang="en-US" sz="2400" dirty="0" smtClean="0">
                <a:hlinkClick r:id="rId2" tooltip="Edit this item"/>
              </a:rPr>
              <a:t>/&gt;.</a:t>
            </a:r>
            <a:r>
              <a:rPr lang="en-US" sz="2000" dirty="0">
                <a:hlinkClick r:id="rId2"/>
              </a:rPr>
              <a:t> </a:t>
            </a:r>
            <a:endParaRPr lang="en-US" sz="2000" dirty="0" smtClean="0">
              <a:hlinkClick r:id="rId2"/>
            </a:endParaRPr>
          </a:p>
          <a:p>
            <a:r>
              <a:rPr lang="en-US" sz="2000" dirty="0" smtClean="0">
                <a:hlinkClick r:id="rId2"/>
              </a:rPr>
              <a:t>"</a:t>
            </a:r>
            <a:r>
              <a:rPr lang="en-US" sz="2000" dirty="0">
                <a:hlinkClick r:id="rId2"/>
              </a:rPr>
              <a:t>Heartburn: MedlinePlus Medical Encyclopedia." U.S National Library of Medicine. U.S. National Library of Medicine, </a:t>
            </a:r>
            <a:r>
              <a:rPr lang="en-US" sz="2000" dirty="0" err="1">
                <a:hlinkClick r:id="rId2"/>
              </a:rPr>
              <a:t>n.d.</a:t>
            </a:r>
            <a:r>
              <a:rPr lang="en-US" sz="2000" dirty="0">
                <a:hlinkClick r:id="rId2"/>
              </a:rPr>
              <a:t> Web. 20 Mar. 2014. &lt;http://www.nlm.nih.gov/medlineplus/ency/article/003114.htm&gt;.</a:t>
            </a:r>
            <a:endParaRPr lang="en-US" sz="2800" dirty="0" smtClean="0"/>
          </a:p>
          <a:p>
            <a:endParaRPr lang="en-US" sz="2800" dirty="0" smtClean="0"/>
          </a:p>
        </p:txBody>
      </p:sp>
    </p:spTree>
    <p:extLst>
      <p:ext uri="{BB962C8B-B14F-4D97-AF65-F5344CB8AC3E}">
        <p14:creationId xmlns:p14="http://schemas.microsoft.com/office/powerpoint/2010/main" val="3924281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1010</TotalTime>
  <Words>295</Words>
  <Application>Microsoft Office PowerPoint</Application>
  <PresentationFormat>On-screen Show (4:3)</PresentationFormat>
  <Paragraphs>35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What is a phenomenon: heartburn  </vt:lpstr>
      <vt:lpstr>Heartburn </vt:lpstr>
      <vt:lpstr>What causes heartburn and it what order?</vt:lpstr>
      <vt:lpstr>What natomical structures are involved in heartburn? </vt:lpstr>
      <vt:lpstr>How to fix it.</vt:lpstr>
      <vt:lpstr>Bibliography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phenomena: heartburn</dc:title>
  <dc:creator>Zachary Rosenfield</dc:creator>
  <cp:lastModifiedBy>Zachary Rosenfield</cp:lastModifiedBy>
  <cp:revision>11</cp:revision>
  <dcterms:created xsi:type="dcterms:W3CDTF">2014-03-14T19:08:47Z</dcterms:created>
  <dcterms:modified xsi:type="dcterms:W3CDTF">2014-03-20T19:47:10Z</dcterms:modified>
</cp:coreProperties>
</file>