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Default Extension="jpeg" ContentType="image/jpeg"/>
  <Default Extension="xml" ContentType="application/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Default Extension="gif" ContentType="image/gif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1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 varScale="1">
        <p:scale>
          <a:sx n="99" d="100"/>
          <a:sy n="99" d="100"/>
        </p:scale>
        <p:origin x="-1160" y="-3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7E990-C3AB-924E-911D-4A23C64506BA}" type="datetimeFigureOut">
              <a:rPr lang="en-US" smtClean="0"/>
              <a:pPr/>
              <a:t>11/7/12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44881-04CC-C046-B035-CFCDDF3F5A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7E990-C3AB-924E-911D-4A23C64506BA}" type="datetimeFigureOut">
              <a:rPr lang="en-US" smtClean="0"/>
              <a:pPr/>
              <a:t>11/7/12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44881-04CC-C046-B035-CFCDDF3F5A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7E990-C3AB-924E-911D-4A23C64506BA}" type="datetimeFigureOut">
              <a:rPr lang="en-US" smtClean="0"/>
              <a:pPr/>
              <a:t>11/7/12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44881-04CC-C046-B035-CFCDDF3F5A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7E990-C3AB-924E-911D-4A23C64506BA}" type="datetimeFigureOut">
              <a:rPr lang="en-US" smtClean="0"/>
              <a:pPr/>
              <a:t>11/7/12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44881-04CC-C046-B035-CFCDDF3F5A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7E990-C3AB-924E-911D-4A23C64506BA}" type="datetimeFigureOut">
              <a:rPr lang="en-US" smtClean="0"/>
              <a:pPr/>
              <a:t>11/7/12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44881-04CC-C046-B035-CFCDDF3F5A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7E990-C3AB-924E-911D-4A23C64506BA}" type="datetimeFigureOut">
              <a:rPr lang="en-US" smtClean="0"/>
              <a:pPr/>
              <a:t>11/7/12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44881-04CC-C046-B035-CFCDDF3F5A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7E990-C3AB-924E-911D-4A23C64506BA}" type="datetimeFigureOut">
              <a:rPr lang="en-US" smtClean="0"/>
              <a:pPr/>
              <a:t>11/7/12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44881-04CC-C046-B035-CFCDDF3F5A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7E990-C3AB-924E-911D-4A23C64506BA}" type="datetimeFigureOut">
              <a:rPr lang="en-US" smtClean="0"/>
              <a:pPr/>
              <a:t>11/7/12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44881-04CC-C046-B035-CFCDDF3F5A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7E990-C3AB-924E-911D-4A23C64506BA}" type="datetimeFigureOut">
              <a:rPr lang="en-US" smtClean="0"/>
              <a:pPr/>
              <a:t>11/7/12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44881-04CC-C046-B035-CFCDDF3F5A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7E990-C3AB-924E-911D-4A23C64506BA}" type="datetimeFigureOut">
              <a:rPr lang="en-US" smtClean="0"/>
              <a:pPr/>
              <a:t>11/7/12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44881-04CC-C046-B035-CFCDDF3F5A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7E990-C3AB-924E-911D-4A23C64506BA}" type="datetimeFigureOut">
              <a:rPr lang="en-US" smtClean="0"/>
              <a:pPr/>
              <a:t>11/7/12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44881-04CC-C046-B035-CFCDDF3F5A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57E990-C3AB-924E-911D-4A23C64506BA}" type="datetimeFigureOut">
              <a:rPr lang="en-US" smtClean="0"/>
              <a:pPr/>
              <a:t>11/7/12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B44881-04CC-C046-B035-CFCDDF3F5AF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hyperlink" Target="http://www.youtube.com/watch?v=V-3bxjU6hI8" TargetMode="External"/><Relationship Id="rId5" Type="http://schemas.openxmlformats.org/officeDocument/2006/relationships/image" Target="../media/image13.png"/><Relationship Id="rId1" Type="http://schemas.openxmlformats.org/officeDocument/2006/relationships/slideLayout" Target="../slideLayouts/slideLayout5.xml"/><Relationship Id="rId2" Type="http://schemas.openxmlformats.org/officeDocument/2006/relationships/hyperlink" Target="http://www.youtube.com/watch?v=UzQDJY-oaGY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faculty.ucr.edu/~insects/pages/teachingresources/stoffolano/1.pdf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Relationship Id="rId3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GPbWJPsBPdA" TargetMode="External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5.xml"/><Relationship Id="rId2" Type="http://schemas.openxmlformats.org/officeDocument/2006/relationships/hyperlink" Target="http://www.youtube.com/watch?v=m0M8pZnNlnI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4" Type="http://schemas.openxmlformats.org/officeDocument/2006/relationships/image" Target="../media/image11.jpeg"/><Relationship Id="rId5" Type="http://schemas.openxmlformats.org/officeDocument/2006/relationships/hyperlink" Target="http://www.youtube.com/watch?v=2UIU9XH-mUI" TargetMode="External"/><Relationship Id="rId1" Type="http://schemas.openxmlformats.org/officeDocument/2006/relationships/slideLayout" Target="../slideLayouts/slideLayout4.xml"/><Relationship Id="rId2" Type="http://schemas.openxmlformats.org/officeDocument/2006/relationships/hyperlink" Target="http://www.youtube.com/watch?v=61WkeY9Jcvw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Pheromones and Scraps of Behavior (FAP, Mating Systems</a:t>
            </a:r>
            <a:r>
              <a:rPr lang="en-US" dirty="0" smtClean="0"/>
              <a:t>, Imprinting and Aggression)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96862"/>
            <a:ext cx="8229600" cy="1143000"/>
          </a:xfrm>
        </p:spPr>
        <p:txBody>
          <a:bodyPr/>
          <a:lstStyle/>
          <a:p>
            <a:r>
              <a:rPr lang="en-US" dirty="0" smtClean="0"/>
              <a:t>Aggression and Dominance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-1" y="1226777"/>
            <a:ext cx="4668155" cy="639762"/>
          </a:xfrm>
        </p:spPr>
        <p:txBody>
          <a:bodyPr>
            <a:noAutofit/>
          </a:bodyPr>
          <a:lstStyle/>
          <a:p>
            <a:pPr algn="ctr"/>
            <a:r>
              <a:rPr lang="en-US" sz="2800" dirty="0" smtClean="0"/>
              <a:t>Social relationships require cooperation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0" y="1866539"/>
            <a:ext cx="4497388" cy="4259624"/>
          </a:xfrm>
        </p:spPr>
        <p:txBody>
          <a:bodyPr>
            <a:normAutofit/>
          </a:bodyPr>
          <a:lstStyle/>
          <a:p>
            <a:r>
              <a:rPr lang="en-US" sz="2800" dirty="0" smtClean="0"/>
              <a:t>Competition for food, water, mates, shelter… wrecks cooperation </a:t>
            </a:r>
          </a:p>
          <a:p>
            <a:r>
              <a:rPr lang="en-US" sz="2800" dirty="0" smtClean="0"/>
              <a:t>Aggression helps resolve competition</a:t>
            </a:r>
          </a:p>
          <a:p>
            <a:pPr lvl="1"/>
            <a:r>
              <a:rPr lang="en-US" sz="2400" dirty="0" smtClean="0"/>
              <a:t>Most lacks violence</a:t>
            </a:r>
          </a:p>
          <a:p>
            <a:pPr lvl="1"/>
            <a:r>
              <a:rPr lang="en-US" sz="2400" dirty="0" smtClean="0"/>
              <a:t>Often ritualized displays to avoid violence  </a:t>
            </a:r>
          </a:p>
          <a:p>
            <a:endParaRPr lang="en-US" sz="28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275204" cy="639762"/>
          </a:xfrm>
        </p:spPr>
        <p:txBody>
          <a:bodyPr>
            <a:noAutofit/>
          </a:bodyPr>
          <a:lstStyle/>
          <a:p>
            <a:pPr algn="ctr"/>
            <a:r>
              <a:rPr lang="en-US" dirty="0" smtClean="0"/>
              <a:t>When ritualized behaviors fail:</a:t>
            </a:r>
          </a:p>
          <a:p>
            <a:pPr algn="ctr"/>
            <a:r>
              <a:rPr lang="en-US" dirty="0" smtClean="0"/>
              <a:t>FIGHT TO THE DEATH/INJURY </a:t>
            </a:r>
          </a:p>
        </p:txBody>
      </p:sp>
      <p:pic>
        <p:nvPicPr>
          <p:cNvPr id="7" name="Content Placeholder 6" descr="Screen shot 2012-11-05 at 12.03.45 PM.png">
            <a:hlinkClick r:id="rId2"/>
          </p:cNvPr>
          <p:cNvPicPr>
            <a:picLocks noGrp="1" noChangeAspect="1"/>
          </p:cNvPicPr>
          <p:nvPr>
            <p:ph sz="quarter" idx="4"/>
          </p:nvPr>
        </p:nvPicPr>
        <p:blipFill>
          <a:blip r:embed="rId3"/>
          <a:srcRect t="-12823" b="-12823"/>
          <a:stretch>
            <a:fillRect/>
          </a:stretch>
        </p:blipFill>
        <p:spPr>
          <a:xfrm>
            <a:off x="1276476" y="5272763"/>
            <a:ext cx="2257956" cy="2207405"/>
          </a:xfrm>
        </p:spPr>
      </p:pic>
      <p:pic>
        <p:nvPicPr>
          <p:cNvPr id="8" name="Picture 7" descr="Screen shot 2012-11-05 at 12.05.14 PM.png">
            <a:hlinkClick r:id="rId4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68155" y="2539716"/>
            <a:ext cx="4018645" cy="3111783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8461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Various behaviors controlled by hormones, </a:t>
            </a:r>
            <a:r>
              <a:rPr lang="en-US" b="1" dirty="0" err="1" smtClean="0"/>
              <a:t>neurohormones</a:t>
            </a:r>
            <a:r>
              <a:rPr lang="en-US" b="1" dirty="0" smtClean="0"/>
              <a:t> and/or biogenic amines in insects and the various chemicals used by the insect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719469"/>
            <a:ext cx="8229600" cy="3406694"/>
          </a:xfrm>
        </p:spPr>
        <p:txBody>
          <a:bodyPr>
            <a:normAutofit fontScale="85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b="1" dirty="0" smtClean="0"/>
              <a:t>Mating 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/>
              <a:t>Migration </a:t>
            </a:r>
            <a:r>
              <a:rPr lang="en-US" b="1" dirty="0"/>
              <a:t>and dispersal</a:t>
            </a:r>
            <a:r>
              <a:rPr lang="en-US" b="1" dirty="0" smtClean="0"/>
              <a:t> </a:t>
            </a:r>
            <a:endParaRPr lang="en-US" b="1" dirty="0"/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/>
              <a:t>Host </a:t>
            </a:r>
            <a:r>
              <a:rPr lang="en-US" b="1" dirty="0"/>
              <a:t>finding behavior</a:t>
            </a:r>
            <a:r>
              <a:rPr lang="en-US" b="1" dirty="0" smtClean="0"/>
              <a:t> </a:t>
            </a:r>
            <a:endParaRPr lang="en-US" b="1" dirty="0"/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/>
              <a:t>Reproductive </a:t>
            </a:r>
            <a:r>
              <a:rPr lang="en-US" b="1" dirty="0"/>
              <a:t>behavior</a:t>
            </a:r>
            <a:r>
              <a:rPr lang="en-US" b="1" dirty="0" smtClean="0"/>
              <a:t> </a:t>
            </a:r>
            <a:endParaRPr lang="en-US" b="1" dirty="0"/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/>
              <a:t>Social </a:t>
            </a:r>
            <a:r>
              <a:rPr lang="en-US" b="1" dirty="0"/>
              <a:t>behavior</a:t>
            </a:r>
            <a:r>
              <a:rPr lang="en-US" b="1" dirty="0" smtClean="0"/>
              <a:t> </a:t>
            </a:r>
            <a:endParaRPr lang="en-US" b="1" dirty="0"/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/>
              <a:t>Rhythms </a:t>
            </a:r>
            <a:r>
              <a:rPr lang="en-US" b="1" dirty="0"/>
              <a:t>and </a:t>
            </a:r>
            <a:r>
              <a:rPr lang="en-US" b="1" dirty="0" smtClean="0"/>
              <a:t>behavior</a:t>
            </a:r>
            <a:endParaRPr lang="en-US" b="1" dirty="0"/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/>
              <a:t>Pheromones </a:t>
            </a:r>
            <a:r>
              <a:rPr lang="en-US" b="1" dirty="0"/>
              <a:t>and behavior</a:t>
            </a:r>
            <a:r>
              <a:rPr lang="en-US" b="1" dirty="0" smtClean="0"/>
              <a:t> </a:t>
            </a:r>
            <a:endParaRPr lang="en-US" b="1" dirty="0"/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/>
              <a:t>Adaptive </a:t>
            </a:r>
            <a:r>
              <a:rPr lang="en-US" b="1" dirty="0"/>
              <a:t>behavior</a:t>
            </a:r>
            <a:endParaRPr lang="en-US" dirty="0"/>
          </a:p>
        </p:txBody>
      </p:sp>
      <p:sp>
        <p:nvSpPr>
          <p:cNvPr id="4" name="TextBox 3">
            <a:hlinkClick r:id="rId2"/>
          </p:cNvPr>
          <p:cNvSpPr txBox="1"/>
          <p:nvPr/>
        </p:nvSpPr>
        <p:spPr>
          <a:xfrm>
            <a:off x="7338292" y="6324048"/>
            <a:ext cx="1348507" cy="36933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Source: 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Scientific Uses </a:t>
            </a:r>
            <a:r>
              <a:rPr lang="en-US" smtClean="0"/>
              <a:t>of Pheromones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One way of using sex pheromones for insect control is by mass trapping.</a:t>
            </a:r>
            <a:r>
              <a:rPr lang="en-US" dirty="0" smtClean="0"/>
              <a:t>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 </a:t>
            </a:r>
            <a:r>
              <a:rPr lang="en-US" dirty="0"/>
              <a:t>lot of traps are set out to catch most of the males before they can fertilize the females.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Unfertilized </a:t>
            </a:r>
            <a:r>
              <a:rPr lang="en-US" dirty="0"/>
              <a:t>females will only lay sterile eggs that won't hatch.</a:t>
            </a:r>
            <a:r>
              <a:rPr lang="en-US" dirty="0" smtClean="0"/>
              <a:t>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Another </a:t>
            </a:r>
            <a:r>
              <a:rPr lang="en-US" dirty="0"/>
              <a:t>method is the confusion technique.</a:t>
            </a:r>
            <a:r>
              <a:rPr lang="en-US" dirty="0" smtClean="0"/>
              <a:t> </a:t>
            </a:r>
          </a:p>
          <a:p>
            <a:pPr marL="914400" lvl="1" indent="-514350"/>
            <a:r>
              <a:rPr lang="en-US" dirty="0" smtClean="0"/>
              <a:t>A </a:t>
            </a:r>
            <a:r>
              <a:rPr lang="en-US" dirty="0"/>
              <a:t>general area is sprayed with the pheromone to confuse the males that are trying to find a mate.</a:t>
            </a:r>
            <a:r>
              <a:rPr lang="en-US" dirty="0" smtClean="0"/>
              <a:t> </a:t>
            </a:r>
          </a:p>
          <a:p>
            <a:pPr marL="514350" indent="-514350">
              <a:buNone/>
            </a:pPr>
            <a:r>
              <a:rPr lang="en-US" dirty="0" smtClean="0"/>
              <a:t>Both </a:t>
            </a:r>
            <a:r>
              <a:rPr lang="en-US" dirty="0"/>
              <a:t>these methods are expensive and therefore not usually practical.</a:t>
            </a:r>
            <a:r>
              <a:rPr lang="en-US" dirty="0" smtClean="0"/>
              <a:t> </a:t>
            </a:r>
          </a:p>
          <a:p>
            <a:pPr marL="514350" indent="-514350">
              <a:buNone/>
            </a:pPr>
            <a:r>
              <a:rPr lang="en-US" dirty="0" smtClean="0"/>
              <a:t>3.     However</a:t>
            </a:r>
            <a:r>
              <a:rPr lang="en-US" dirty="0"/>
              <a:t>, just a few traps are enough to tell when the mating season of the insect occurs. With that information insecticide sprays can be timed for maximum effectiveness.</a:t>
            </a:r>
          </a:p>
        </p:txBody>
      </p:sp>
      <p:pic>
        <p:nvPicPr>
          <p:cNvPr id="5" name="Picture 4" descr="mosquito-control-truc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268686"/>
            <a:ext cx="2781300" cy="1589314"/>
          </a:xfrm>
          <a:prstGeom prst="rect">
            <a:avLst/>
          </a:prstGeom>
        </p:spPr>
      </p:pic>
      <p:pic>
        <p:nvPicPr>
          <p:cNvPr id="6" name="Picture 5" descr="spraypond.jpg"/>
          <p:cNvPicPr>
            <a:picLocks noChangeAspect="1"/>
          </p:cNvPicPr>
          <p:nvPr/>
        </p:nvPicPr>
        <p:blipFill>
          <a:blip r:embed="rId3"/>
          <a:srcRect l="40758" r="2727"/>
          <a:stretch>
            <a:fillRect/>
          </a:stretch>
        </p:blipFill>
        <p:spPr>
          <a:xfrm>
            <a:off x="6718300" y="4877038"/>
            <a:ext cx="2425700" cy="2146061"/>
          </a:xfrm>
          <a:prstGeom prst="rect">
            <a:avLst/>
          </a:prstGeom>
        </p:spPr>
      </p:pic>
      <p:pic>
        <p:nvPicPr>
          <p:cNvPr id="7" name="Picture 6" descr="mosquito-squad-dread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50175" y="5268686"/>
            <a:ext cx="827154" cy="141763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57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Pheromones and Fixed Action Patterns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72282"/>
            <a:ext cx="8229600" cy="4525963"/>
          </a:xfrm>
        </p:spPr>
        <p:txBody>
          <a:bodyPr/>
          <a:lstStyle/>
          <a:p>
            <a:r>
              <a:rPr lang="en-US" dirty="0" smtClean="0"/>
              <a:t>Fixed Action Patterns (FAP): Stereotypical behaviors that occur in predictable and inflexible sequence in response to something happening in the environment. </a:t>
            </a:r>
          </a:p>
          <a:p>
            <a:pPr lvl="1"/>
            <a:r>
              <a:rPr lang="en-US" dirty="0" smtClean="0"/>
              <a:t>General Ex: When winter comes (releaser) the bear hibernates. </a:t>
            </a:r>
          </a:p>
          <a:p>
            <a:pPr lvl="1"/>
            <a:r>
              <a:rPr lang="en-US" dirty="0" smtClean="0"/>
              <a:t>Pheromone Ex: Certain smell from queen bee means take care of babies </a:t>
            </a:r>
            <a:endParaRPr lang="en-US" dirty="0"/>
          </a:p>
        </p:txBody>
      </p:sp>
      <p:pic>
        <p:nvPicPr>
          <p:cNvPr id="4" name="Picture 3" descr="sn-bear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69413" y="5233130"/>
            <a:ext cx="2578666" cy="1786065"/>
          </a:xfrm>
          <a:prstGeom prst="rect">
            <a:avLst/>
          </a:prstGeom>
        </p:spPr>
      </p:pic>
      <p:pic>
        <p:nvPicPr>
          <p:cNvPr id="5" name="Picture 4" descr="bee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4200" y="4521200"/>
            <a:ext cx="3479800" cy="23368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Mating Systems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Mating Systems </a:t>
            </a:r>
            <a:endParaRPr lang="en-US" sz="32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Way in which a group is structured in relation to sexual behavior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Monogamous - </a:t>
            </a:r>
            <a:r>
              <a:rPr lang="en-US" b="0" dirty="0" smtClean="0"/>
              <a:t>one male and female </a:t>
            </a:r>
          </a:p>
        </p:txBody>
      </p:sp>
      <p:pic>
        <p:nvPicPr>
          <p:cNvPr id="9" name="Content Placeholder 8" descr="Monogamy-is-an-Oddity-2.jpg"/>
          <p:cNvPicPr>
            <a:picLocks noGrp="1" noChangeAspect="1"/>
          </p:cNvPicPr>
          <p:nvPr>
            <p:ph sz="quarter" idx="4"/>
          </p:nvPr>
        </p:nvPicPr>
        <p:blipFill>
          <a:blip r:embed="rId2"/>
          <a:srcRect t="-25201" b="-25201"/>
          <a:stretch>
            <a:fillRect/>
          </a:stretch>
        </p:blipFill>
        <p:spPr/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Mating Systems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sz="3200" dirty="0" smtClean="0"/>
              <a:t>Polygamy - more than one mate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Polygyny</a:t>
            </a:r>
            <a:r>
              <a:rPr lang="en-US" dirty="0" smtClean="0"/>
              <a:t> (one male)</a:t>
            </a:r>
          </a:p>
          <a:p>
            <a:pPr lvl="1"/>
            <a:r>
              <a:rPr lang="en-US" dirty="0" smtClean="0"/>
              <a:t>Resource defense</a:t>
            </a:r>
          </a:p>
          <a:p>
            <a:pPr lvl="1"/>
            <a:r>
              <a:rPr lang="en-US" dirty="0" smtClean="0"/>
              <a:t>Female defense</a:t>
            </a:r>
          </a:p>
          <a:p>
            <a:pPr lvl="1"/>
            <a:r>
              <a:rPr lang="en-US" dirty="0" smtClean="0"/>
              <a:t>Male-dominance 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pic>
        <p:nvPicPr>
          <p:cNvPr id="9" name="Content Placeholder 8" descr="monogamy_goto.jpg"/>
          <p:cNvPicPr>
            <a:picLocks noGrp="1" noChangeAspect="1"/>
          </p:cNvPicPr>
          <p:nvPr>
            <p:ph sz="quarter" idx="4"/>
          </p:nvPr>
        </p:nvPicPr>
        <p:blipFill>
          <a:blip r:embed="rId2"/>
          <a:srcRect l="-1145" r="-1145"/>
          <a:stretch>
            <a:fillRect/>
          </a:stretch>
        </p:blipFill>
        <p:spPr/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Mating Systems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sz="3200" dirty="0" smtClean="0"/>
              <a:t>Polygamy - more than one mate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Polyandry (one female)</a:t>
            </a:r>
          </a:p>
          <a:p>
            <a:pPr lvl="1"/>
            <a:r>
              <a:rPr lang="en-US" dirty="0" smtClean="0"/>
              <a:t>Ex: Monkey (the marmoset):</a:t>
            </a:r>
          </a:p>
          <a:p>
            <a:pPr lvl="2"/>
            <a:r>
              <a:rPr lang="en-US" dirty="0" smtClean="0"/>
              <a:t>In a group the dominant female suppresses ovulation in non dominant females (How: pheromones)</a:t>
            </a:r>
          </a:p>
        </p:txBody>
      </p:sp>
      <p:pic>
        <p:nvPicPr>
          <p:cNvPr id="11" name="Content Placeholder 10" descr="marmoset.gif"/>
          <p:cNvPicPr>
            <a:picLocks noGrp="1" noChangeAspect="1"/>
          </p:cNvPicPr>
          <p:nvPr>
            <p:ph sz="quarter" idx="4"/>
          </p:nvPr>
        </p:nvPicPr>
        <p:blipFill>
          <a:blip r:embed="rId2"/>
          <a:srcRect t="-15297" b="-15297"/>
          <a:stretch>
            <a:fillRect/>
          </a:stretch>
        </p:blipFill>
        <p:spPr/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Mating Systems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sz="2800" dirty="0" err="1" smtClean="0"/>
              <a:t>Leks</a:t>
            </a:r>
            <a:r>
              <a:rPr lang="en-US" sz="2800" dirty="0" smtClean="0"/>
              <a:t> -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lvl="1"/>
            <a:r>
              <a:rPr lang="en-US" dirty="0" smtClean="0"/>
              <a:t>a display ground where males attract females   </a:t>
            </a:r>
          </a:p>
          <a:p>
            <a:pPr lvl="2"/>
            <a:r>
              <a:rPr lang="en-US" dirty="0" smtClean="0"/>
              <a:t>ex) </a:t>
            </a:r>
            <a:r>
              <a:rPr lang="en-US" dirty="0" smtClean="0">
                <a:hlinkClick r:id="rId2"/>
              </a:rPr>
              <a:t>male sage grouse</a:t>
            </a:r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Bower bird</a:t>
            </a:r>
          </a:p>
        </p:txBody>
      </p:sp>
      <p:pic>
        <p:nvPicPr>
          <p:cNvPr id="9" name="Content Placeholder 8" descr="Screen shot 2012-11-05 at 12.12.36 PM.png">
            <a:hlinkClick r:id="rId3"/>
          </p:cNvPr>
          <p:cNvPicPr>
            <a:picLocks noGrp="1" noChangeAspect="1"/>
          </p:cNvPicPr>
          <p:nvPr>
            <p:ph sz="quarter" idx="4"/>
          </p:nvPr>
        </p:nvPicPr>
        <p:blipFill>
          <a:blip r:embed="rId4"/>
          <a:srcRect t="-16248" b="-16248"/>
          <a:stretch>
            <a:fillRect/>
          </a:stretch>
        </p:blipFill>
        <p:spPr/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526971" y="0"/>
            <a:ext cx="8229600" cy="1143000"/>
          </a:xfrm>
        </p:spPr>
        <p:txBody>
          <a:bodyPr/>
          <a:lstStyle/>
          <a:p>
            <a:r>
              <a:rPr lang="en-US" dirty="0" smtClean="0"/>
              <a:t>Imprinting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6275" y="2911884"/>
            <a:ext cx="5854758" cy="4525963"/>
          </a:xfrm>
        </p:spPr>
        <p:txBody>
          <a:bodyPr/>
          <a:lstStyle/>
          <a:p>
            <a:r>
              <a:rPr lang="en-US" dirty="0" smtClean="0"/>
              <a:t>The imposition of a stable behavior in a young animal to by exposure to particular stimuli during a critical period in the animals development</a:t>
            </a:r>
          </a:p>
          <a:p>
            <a:r>
              <a:rPr lang="en-US" dirty="0" smtClean="0"/>
              <a:t>Example: Geese/Ducks imprint on first animal they see</a:t>
            </a:r>
            <a:endParaRPr lang="en-US" dirty="0"/>
          </a:p>
        </p:txBody>
      </p:sp>
      <p:pic>
        <p:nvPicPr>
          <p:cNvPr id="5" name="Content Placeholder 4" descr="Man-and-a-goose.jpg">
            <a:hlinkClick r:id="rId2"/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rcRect t="-50660" b="-50660"/>
          <a:stretch>
            <a:fillRect/>
          </a:stretch>
        </p:blipFill>
        <p:spPr>
          <a:xfrm>
            <a:off x="4495800" y="-1275731"/>
            <a:ext cx="4591756" cy="5145872"/>
          </a:xfrm>
        </p:spPr>
      </p:pic>
      <p:sp>
        <p:nvSpPr>
          <p:cNvPr id="6" name="TextBox 5"/>
          <p:cNvSpPr txBox="1"/>
          <p:nvPr/>
        </p:nvSpPr>
        <p:spPr>
          <a:xfrm>
            <a:off x="5434642" y="2542552"/>
            <a:ext cx="36529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Occasionally it happens as an adult </a:t>
            </a:r>
            <a:endParaRPr lang="en-US" dirty="0"/>
          </a:p>
        </p:txBody>
      </p:sp>
      <p:pic>
        <p:nvPicPr>
          <p:cNvPr id="7" name="Picture 6" descr="konrad-lorenz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11958" y="3221351"/>
            <a:ext cx="2832042" cy="340696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063083" y="6258987"/>
            <a:ext cx="48654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VIDEO: </a:t>
            </a:r>
            <a:r>
              <a:rPr lang="en-US" dirty="0" smtClean="0">
                <a:hlinkClick r:id="rId5"/>
              </a:rPr>
              <a:t>Imprinting Experiment with Konrad Lorenz</a:t>
            </a: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426</Words>
  <Application>Microsoft Macintosh PowerPoint</Application>
  <PresentationFormat>On-screen Show (4:3)</PresentationFormat>
  <Paragraphs>56</Paragraphs>
  <Slides>10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Pheromones and Scraps of Behavior (FAP, Mating Systems, Imprinting and Aggression)</vt:lpstr>
      <vt:lpstr>Various behaviors controlled by hormones, neurohormones and/or biogenic amines in insects and the various chemicals used by the insect</vt:lpstr>
      <vt:lpstr>Scientific Uses of Pheromones</vt:lpstr>
      <vt:lpstr>Pheromones and Fixed Action Patterns</vt:lpstr>
      <vt:lpstr>Mating Systems</vt:lpstr>
      <vt:lpstr>Mating Systems</vt:lpstr>
      <vt:lpstr>Mating Systems</vt:lpstr>
      <vt:lpstr>Mating Systems</vt:lpstr>
      <vt:lpstr>Imprinting</vt:lpstr>
      <vt:lpstr>Aggression and Dominance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Pheromones</dc:title>
  <dc:creator>None</dc:creator>
  <cp:lastModifiedBy>None</cp:lastModifiedBy>
  <cp:revision>6</cp:revision>
  <dcterms:created xsi:type="dcterms:W3CDTF">2012-11-07T17:01:39Z</dcterms:created>
  <dcterms:modified xsi:type="dcterms:W3CDTF">2012-11-07T17:05:00Z</dcterms:modified>
</cp:coreProperties>
</file>