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notesMasterIdLst>
    <p:notesMasterId r:id="rId23"/>
  </p:notesMasterIdLst>
  <p:sldIdLst>
    <p:sldId id="256" r:id="rId2"/>
    <p:sldId id="299" r:id="rId3"/>
    <p:sldId id="257" r:id="rId4"/>
    <p:sldId id="294" r:id="rId5"/>
    <p:sldId id="297" r:id="rId6"/>
    <p:sldId id="298" r:id="rId7"/>
    <p:sldId id="301" r:id="rId8"/>
    <p:sldId id="288" r:id="rId9"/>
    <p:sldId id="258" r:id="rId10"/>
    <p:sldId id="260" r:id="rId11"/>
    <p:sldId id="261" r:id="rId12"/>
    <p:sldId id="262" r:id="rId13"/>
    <p:sldId id="263" r:id="rId14"/>
    <p:sldId id="291" r:id="rId15"/>
    <p:sldId id="265" r:id="rId16"/>
    <p:sldId id="292" r:id="rId17"/>
    <p:sldId id="289" r:id="rId18"/>
    <p:sldId id="293" r:id="rId19"/>
    <p:sldId id="284" r:id="rId20"/>
    <p:sldId id="302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51AC-0656-8B43-AF28-D14B74201FDF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541A4-7EB9-4B46-8893-7E553AD7B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Students should identify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541A4-7EB9-4B46-8893-7E553AD7B79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  <a:latin typeface="Bauhaus 93"/>
                <a:cs typeface="Bauhaus 93"/>
              </a:rPr>
              <a:t>Homeostasis </a:t>
            </a:r>
            <a:endParaRPr lang="en-US" sz="8000" dirty="0">
              <a:solidFill>
                <a:schemeClr val="accent4">
                  <a:lumMod val="75000"/>
                </a:schemeClr>
              </a:solidFill>
              <a:latin typeface="Bauhaus 93"/>
              <a:cs typeface="Bauhaus 93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b="1" dirty="0" smtClean="0"/>
              <a:t>Homeostasis" - ability to maintain relatively stable internal conditions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1164"/>
            <a:ext cx="9067800" cy="1104900"/>
          </a:xfrm>
        </p:spPr>
        <p:txBody>
          <a:bodyPr>
            <a:noAutofit/>
          </a:bodyPr>
          <a:lstStyle/>
          <a:p>
            <a:r>
              <a:rPr lang="en-US" altLang="zh-TW" sz="7200" dirty="0" err="1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Osmoregulation</a:t>
            </a:r>
            <a:r>
              <a:rPr lang="en-US" altLang="zh-TW" sz="72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 </a:t>
            </a:r>
            <a:br>
              <a:rPr lang="en-US" altLang="zh-TW" sz="72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72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(Water &amp; Mineral salts)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7162800" cy="3200400"/>
          </a:xfrm>
        </p:spPr>
        <p:txBody>
          <a:bodyPr/>
          <a:lstStyle/>
          <a:p>
            <a:r>
              <a:rPr lang="en-US" altLang="zh-TW" sz="4000" dirty="0">
                <a:solidFill>
                  <a:srgbClr val="9900FF"/>
                </a:solidFill>
                <a:latin typeface="Impact" charset="0"/>
              </a:rPr>
              <a:t>Regulate water potential in Tissue Fluid</a:t>
            </a:r>
          </a:p>
          <a:p>
            <a:r>
              <a:rPr lang="en-US" altLang="zh-TW" sz="4000" dirty="0">
                <a:solidFill>
                  <a:schemeClr val="accent2"/>
                </a:solidFill>
                <a:latin typeface="Impact" charset="0"/>
              </a:rPr>
              <a:t>Organ involved:</a:t>
            </a:r>
            <a:r>
              <a:rPr lang="en-US" altLang="zh-TW" sz="4000" dirty="0" smtClean="0">
                <a:solidFill>
                  <a:schemeClr val="accent2"/>
                </a:solidFill>
                <a:latin typeface="Impact" charset="0"/>
              </a:rPr>
              <a:t> </a:t>
            </a:r>
            <a:r>
              <a:rPr lang="en-US" altLang="zh-TW" sz="4000" u="sng" dirty="0" smtClean="0">
                <a:solidFill>
                  <a:schemeClr val="accent2"/>
                </a:solidFill>
                <a:latin typeface="Impact" charset="0"/>
              </a:rPr>
              <a:t>_________</a:t>
            </a:r>
            <a:endParaRPr lang="en-US" altLang="zh-TW" sz="4000" dirty="0">
              <a:solidFill>
                <a:srgbClr val="9900FF"/>
              </a:solidFill>
              <a:latin typeface="Impact" charset="0"/>
            </a:endParaRPr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" y="3048000"/>
            <a:ext cx="3048000" cy="1295400"/>
            <a:chOff x="96" y="1920"/>
            <a:chExt cx="1920" cy="816"/>
          </a:xfrm>
        </p:grpSpPr>
        <p:sp>
          <p:nvSpPr>
            <p:cNvPr id="19458" name="AutoShape 2"/>
            <p:cNvSpPr>
              <a:spLocks noChangeArrowheads="1"/>
            </p:cNvSpPr>
            <p:nvPr/>
          </p:nvSpPr>
          <p:spPr bwMode="auto">
            <a:xfrm>
              <a:off x="96" y="1920"/>
              <a:ext cx="1920" cy="816"/>
            </a:xfrm>
            <a:prstGeom prst="flowChartPunchedTap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74998"/>
                </a:scheme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96" y="2044"/>
              <a:ext cx="192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 dirty="0" smtClean="0">
                  <a:latin typeface="Impact" charset="0"/>
                </a:rPr>
                <a:t>________ Water </a:t>
              </a:r>
              <a:r>
                <a:rPr lang="en-US" altLang="zh-TW" sz="2800" dirty="0">
                  <a:latin typeface="Impact" charset="0"/>
                </a:rPr>
                <a:t>Content in Blood</a:t>
              </a: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00400" y="1066800"/>
            <a:ext cx="289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FF00FF"/>
                </a:solidFill>
                <a:latin typeface="Impact" charset="0"/>
              </a:rPr>
              <a:t>After Sweating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429000" y="25146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669900"/>
                </a:solidFill>
                <a:latin typeface="Impact" charset="0"/>
              </a:rPr>
              <a:t>Concentrated Blood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429000" y="4572000"/>
            <a:ext cx="2514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006699"/>
                </a:solidFill>
                <a:latin typeface="Impact" charset="0"/>
              </a:rPr>
              <a:t>Larger proportion of water is reabsorbed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 rot="-2787835">
            <a:off x="1562100" y="1866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 rot="-8011325">
            <a:off x="1714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172200" y="2819399"/>
            <a:ext cx="2819400" cy="1384300"/>
            <a:chOff x="3888" y="1776"/>
            <a:chExt cx="1776" cy="872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3888" y="1776"/>
              <a:ext cx="1776" cy="864"/>
            </a:xfrm>
            <a:prstGeom prst="flowChartPredefinedProcess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4032" y="1776"/>
              <a:ext cx="1536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 dirty="0" smtClean="0">
                  <a:solidFill>
                    <a:srgbClr val="FF339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___________Urine </a:t>
              </a:r>
              <a:r>
                <a:rPr lang="en-US" altLang="zh-TW" sz="2800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is produced</a:t>
              </a:r>
            </a:p>
          </p:txBody>
        </p:sp>
      </p:grpSp>
      <p:sp>
        <p:nvSpPr>
          <p:cNvPr id="19472" name="AutoShape 16"/>
          <p:cNvSpPr>
            <a:spLocks noChangeArrowheads="1"/>
          </p:cNvSpPr>
          <p:nvPr/>
        </p:nvSpPr>
        <p:spPr bwMode="auto">
          <a:xfrm rot="-2787835">
            <a:off x="5905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 rot="5374581">
            <a:off x="4150519" y="3845719"/>
            <a:ext cx="993775" cy="3063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 rot="5374581">
            <a:off x="4152106" y="1943894"/>
            <a:ext cx="993775" cy="306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AutoShape 2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0" y="0"/>
            <a:ext cx="9144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Osmoregulation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- Feedback</a:t>
            </a:r>
            <a:r>
              <a:rPr kumimoji="0" lang="en-US" altLang="zh-TW" sz="4800" b="0" i="0" u="none" strike="noStrike" kern="1200" cap="none" spc="0" normalizeH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loop 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Impact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19463" grpId="0" autoUpdateAnimBg="0"/>
      <p:bldP spid="19464" grpId="0" autoUpdateAnimBg="0"/>
      <p:bldP spid="19466" grpId="0" animBg="1"/>
      <p:bldP spid="19467" grpId="0" animBg="1"/>
      <p:bldP spid="19472" grpId="0" animBg="1"/>
      <p:bldP spid="19475" grpId="0" animBg="1"/>
      <p:bldP spid="19478" grpId="0" animBg="1"/>
      <p:bldP spid="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2400" y="3048000"/>
            <a:ext cx="3048000" cy="1295400"/>
            <a:chOff x="96" y="1920"/>
            <a:chExt cx="1920" cy="816"/>
          </a:xfrm>
        </p:grpSpPr>
        <p:sp>
          <p:nvSpPr>
            <p:cNvPr id="21506" name="AutoShape 2"/>
            <p:cNvSpPr>
              <a:spLocks noChangeArrowheads="1"/>
            </p:cNvSpPr>
            <p:nvPr/>
          </p:nvSpPr>
          <p:spPr bwMode="auto">
            <a:xfrm>
              <a:off x="96" y="1920"/>
              <a:ext cx="1920" cy="816"/>
            </a:xfrm>
            <a:prstGeom prst="flowChartPunchedTap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74998"/>
                </a:scheme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96" y="2044"/>
              <a:ext cx="192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 dirty="0">
                  <a:latin typeface="Impact" charset="0"/>
                </a:rPr>
                <a:t>Normal Water Content in Blood</a:t>
              </a:r>
            </a:p>
          </p:txBody>
        </p:sp>
      </p:grp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00400" y="1066800"/>
            <a:ext cx="289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FF00FF"/>
                </a:solidFill>
                <a:latin typeface="Impact" charset="0"/>
              </a:rPr>
              <a:t>After Drinking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52800" y="2819400"/>
            <a:ext cx="2514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669900"/>
                </a:solidFill>
                <a:latin typeface="Impact" charset="0"/>
              </a:rPr>
              <a:t>Diluted Blood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352800" y="4495800"/>
            <a:ext cx="2667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006699"/>
                </a:solidFill>
                <a:latin typeface="Impact" charset="0"/>
              </a:rPr>
              <a:t>Smaller proportion of water is reabsorbed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rot="-2787835">
            <a:off x="1562100" y="1866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-8011325">
            <a:off x="1714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172200" y="2819400"/>
            <a:ext cx="2819400" cy="1612900"/>
            <a:chOff x="3888" y="1776"/>
            <a:chExt cx="1776" cy="1016"/>
          </a:xfrm>
        </p:grpSpPr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3888" y="1776"/>
              <a:ext cx="1776" cy="864"/>
            </a:xfrm>
            <a:prstGeom prst="flowChartPredefinedProcess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4080" y="1920"/>
              <a:ext cx="139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 dirty="0" smtClean="0">
                  <a:solidFill>
                    <a:srgbClr val="FF339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__________Urine   </a:t>
              </a:r>
              <a:r>
                <a:rPr lang="en-US" altLang="zh-TW" sz="2800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is produced</a:t>
              </a:r>
            </a:p>
          </p:txBody>
        </p:sp>
      </p:grpSp>
      <p:sp>
        <p:nvSpPr>
          <p:cNvPr id="21517" name="AutoShape 13"/>
          <p:cNvSpPr>
            <a:spLocks noChangeArrowheads="1"/>
          </p:cNvSpPr>
          <p:nvPr/>
        </p:nvSpPr>
        <p:spPr bwMode="auto">
          <a:xfrm rot="-2787835">
            <a:off x="5905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 rot="5374581">
            <a:off x="4150519" y="3772694"/>
            <a:ext cx="993775" cy="3063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 rot="5374581">
            <a:off x="4152106" y="2016919"/>
            <a:ext cx="993775" cy="306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AutoShape 1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0"/>
            <a:ext cx="9144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Osmoregulation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- Feedback</a:t>
            </a:r>
            <a:r>
              <a:rPr kumimoji="0" lang="en-US" altLang="zh-TW" sz="4800" b="0" i="0" u="none" strike="noStrike" kern="1200" cap="none" spc="0" normalizeH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loop 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Impact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10" grpId="0" autoUpdateAnimBg="0"/>
      <p:bldP spid="21511" grpId="0" autoUpdateAnimBg="0"/>
      <p:bldP spid="21513" grpId="0" animBg="1"/>
      <p:bldP spid="21514" grpId="0" animBg="1"/>
      <p:bldP spid="21517" grpId="0" animBg="1"/>
      <p:bldP spid="21518" grpId="0" animBg="1"/>
      <p:bldP spid="21519" grpId="0" animBg="1"/>
      <p:bldP spid="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14350"/>
            <a:ext cx="8610600" cy="1104900"/>
          </a:xfrm>
        </p:spPr>
        <p:txBody>
          <a:bodyPr>
            <a:noAutofit/>
          </a:bodyPr>
          <a:lstStyle/>
          <a:p>
            <a:r>
              <a:rPr lang="en-US" altLang="zh-TW" sz="4800" dirty="0" err="1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Osmoregulation</a:t>
            </a:r>
            <a:r>
              <a:rPr lang="en-US" altLang="zh-TW" sz="48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 </a:t>
            </a:r>
            <a:br>
              <a:rPr lang="en-US" altLang="zh-TW" sz="48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48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(Water &amp; Mineral salts)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FF6600"/>
                </a:solidFill>
                <a:latin typeface="Impact" charset="0"/>
              </a:rPr>
              <a:t>After having a very salty meal</a:t>
            </a:r>
            <a:endParaRPr lang="en-US" altLang="zh-TW" sz="2800" dirty="0">
              <a:latin typeface="Impact" charset="0"/>
            </a:endParaRPr>
          </a:p>
          <a:p>
            <a:pPr marL="838200" lvl="1" indent="-381000">
              <a:buSzPct val="80000"/>
              <a:buFont typeface="Wingdings" charset="2"/>
              <a:buChar char="ð"/>
            </a:pPr>
            <a:r>
              <a:rPr lang="en-US" altLang="zh-TW" sz="3600" dirty="0">
                <a:solidFill>
                  <a:srgbClr val="A50021"/>
                </a:solidFill>
                <a:latin typeface="Impact" charset="0"/>
              </a:rPr>
              <a:t>produce</a:t>
            </a:r>
            <a:r>
              <a:rPr lang="en-US" altLang="zh-TW" sz="3600" dirty="0" smtClean="0">
                <a:solidFill>
                  <a:srgbClr val="A50021"/>
                </a:solidFill>
                <a:latin typeface="Impact" charset="0"/>
              </a:rPr>
              <a:t> ________urine </a:t>
            </a:r>
            <a:r>
              <a:rPr lang="en-US" altLang="zh-TW" sz="3600" dirty="0">
                <a:solidFill>
                  <a:srgbClr val="A50021"/>
                </a:solidFill>
                <a:latin typeface="Impact" charset="0"/>
              </a:rPr>
              <a:t>to remove excess salts in solution form</a:t>
            </a:r>
            <a:endParaRPr lang="en-US" altLang="zh-TW" sz="3600" dirty="0">
              <a:latin typeface="Impact" charset="0"/>
            </a:endParaRPr>
          </a:p>
          <a:p>
            <a:pPr marL="838200" lvl="1" indent="-381000">
              <a:buSzPct val="80000"/>
              <a:buFont typeface="Wingdings" charset="2"/>
              <a:buChar char="ð"/>
            </a:pPr>
            <a:r>
              <a:rPr lang="en-US" altLang="zh-TW" sz="3600" dirty="0">
                <a:solidFill>
                  <a:schemeClr val="accent2"/>
                </a:solidFill>
                <a:latin typeface="Impact" charset="0"/>
              </a:rPr>
              <a:t>extra</a:t>
            </a:r>
            <a:r>
              <a:rPr lang="en-US" altLang="zh-TW" sz="3600" dirty="0" smtClean="0">
                <a:solidFill>
                  <a:schemeClr val="accent2"/>
                </a:solidFill>
                <a:latin typeface="Impact" charset="0"/>
              </a:rPr>
              <a:t> _______is </a:t>
            </a:r>
            <a:r>
              <a:rPr lang="en-US" altLang="zh-TW" sz="3600" dirty="0">
                <a:solidFill>
                  <a:schemeClr val="accent2"/>
                </a:solidFill>
                <a:latin typeface="Impact" charset="0"/>
              </a:rPr>
              <a:t>needed to be excreted along with the excess salts</a:t>
            </a:r>
            <a:endParaRPr lang="en-US" altLang="zh-TW" sz="3600" dirty="0">
              <a:latin typeface="Impact" charset="0"/>
            </a:endParaRPr>
          </a:p>
          <a:p>
            <a:pPr marL="838200" lvl="1" indent="-381000">
              <a:buSzPct val="80000"/>
              <a:buFont typeface="Wingdings" charset="2"/>
              <a:buChar char="ð"/>
            </a:pPr>
            <a:r>
              <a:rPr lang="en-US" altLang="zh-TW" sz="3600" dirty="0">
                <a:solidFill>
                  <a:srgbClr val="FF00FF"/>
                </a:solidFill>
                <a:latin typeface="Impact" charset="0"/>
              </a:rPr>
              <a:t>sensation of thirst (drink more water to compensate for the water loss)</a:t>
            </a:r>
            <a:endParaRPr lang="en-US" altLang="zh-TW" sz="3600" dirty="0">
              <a:latin typeface="Impact" charset="0"/>
            </a:endParaRPr>
          </a:p>
        </p:txBody>
      </p:sp>
      <p:sp>
        <p:nvSpPr>
          <p:cNvPr id="174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7659"/>
            <a:ext cx="8610600" cy="1104900"/>
          </a:xfrm>
        </p:spPr>
        <p:txBody>
          <a:bodyPr>
            <a:noAutofit/>
          </a:bodyPr>
          <a:lstStyle/>
          <a:p>
            <a:r>
              <a:rPr lang="en-US" altLang="zh-TW" sz="72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Thermoregulation</a:t>
            </a:r>
            <a:br>
              <a:rPr lang="en-US" altLang="zh-TW" sz="72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72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(Body Temperature)</a:t>
            </a:r>
            <a:endParaRPr lang="en-US" altLang="zh-TW" sz="7200" dirty="0"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Impact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7162800" cy="3200400"/>
          </a:xfrm>
        </p:spPr>
        <p:txBody>
          <a:bodyPr/>
          <a:lstStyle/>
          <a:p>
            <a:r>
              <a:rPr lang="en-US" altLang="zh-TW" sz="4000" dirty="0">
                <a:solidFill>
                  <a:srgbClr val="9900FF"/>
                </a:solidFill>
                <a:latin typeface="Impact" charset="0"/>
              </a:rPr>
              <a:t>Regulate</a:t>
            </a:r>
            <a:r>
              <a:rPr lang="en-US" altLang="zh-TW" sz="4000" dirty="0" smtClean="0">
                <a:solidFill>
                  <a:srgbClr val="9900FF"/>
                </a:solidFill>
                <a:latin typeface="Impact" charset="0"/>
              </a:rPr>
              <a:t> body temperature</a:t>
            </a:r>
          </a:p>
          <a:p>
            <a:r>
              <a:rPr lang="en-US" altLang="zh-TW" sz="4000" dirty="0">
                <a:solidFill>
                  <a:schemeClr val="accent2"/>
                </a:solidFill>
                <a:latin typeface="Impact" charset="0"/>
              </a:rPr>
              <a:t>Organ involved:</a:t>
            </a:r>
            <a:r>
              <a:rPr lang="en-US" altLang="zh-TW" sz="4000" dirty="0" smtClean="0">
                <a:solidFill>
                  <a:schemeClr val="accent2"/>
                </a:solidFill>
                <a:latin typeface="Impact" charset="0"/>
              </a:rPr>
              <a:t> </a:t>
            </a:r>
            <a:r>
              <a:rPr lang="en-US" altLang="zh-TW" sz="4000" u="sng" dirty="0" smtClean="0">
                <a:solidFill>
                  <a:schemeClr val="accent2"/>
                </a:solidFill>
                <a:latin typeface="Impact" charset="0"/>
              </a:rPr>
              <a:t>______</a:t>
            </a:r>
            <a:endParaRPr lang="en-US" altLang="zh-TW" sz="4000" dirty="0">
              <a:solidFill>
                <a:srgbClr val="9900FF"/>
              </a:solidFill>
              <a:latin typeface="Impact" charset="0"/>
            </a:endParaRPr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1295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Thermoregulation</a:t>
            </a:r>
            <a:b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(Regulation of Body Temperature)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7772400" cy="2438400"/>
          </a:xfrm>
        </p:spPr>
        <p:txBody>
          <a:bodyPr/>
          <a:lstStyle/>
          <a:p>
            <a:r>
              <a:rPr lang="en-US" altLang="zh-TW" sz="3000" dirty="0" smtClean="0">
                <a:solidFill>
                  <a:srgbClr val="990033"/>
                </a:solidFill>
                <a:latin typeface="Impact" charset="0"/>
              </a:rPr>
              <a:t>_________</a:t>
            </a:r>
            <a:r>
              <a:rPr lang="en-US" altLang="zh-TW" sz="3000" dirty="0" smtClean="0">
                <a:latin typeface="Impact" charset="0"/>
              </a:rPr>
              <a:t>AKA </a:t>
            </a:r>
            <a:r>
              <a:rPr lang="en-US" altLang="zh-TW" sz="3000" dirty="0" smtClean="0">
                <a:solidFill>
                  <a:srgbClr val="990033"/>
                </a:solidFill>
                <a:latin typeface="Impact" charset="0"/>
              </a:rPr>
              <a:t>warm</a:t>
            </a:r>
            <a:r>
              <a:rPr lang="en-US" altLang="zh-TW" sz="3000" dirty="0">
                <a:solidFill>
                  <a:srgbClr val="990033"/>
                </a:solidFill>
                <a:latin typeface="Impact" charset="0"/>
              </a:rPr>
              <a:t>-blooded</a:t>
            </a:r>
            <a:r>
              <a:rPr lang="en-US" altLang="zh-TW" sz="3000" dirty="0">
                <a:latin typeface="Impact" charset="0"/>
              </a:rPr>
              <a:t> </a:t>
            </a:r>
            <a:r>
              <a:rPr lang="en-US" altLang="zh-TW" sz="3000" dirty="0" smtClean="0">
                <a:solidFill>
                  <a:srgbClr val="990033"/>
                </a:solidFill>
                <a:latin typeface="Impact" charset="0"/>
              </a:rPr>
              <a:t>animals</a:t>
            </a:r>
            <a:endParaRPr lang="en-US" altLang="zh-TW" sz="3000" dirty="0" smtClean="0">
              <a:latin typeface="Impact" charset="0"/>
            </a:endParaRPr>
          </a:p>
          <a:p>
            <a:pPr lvl="1"/>
            <a:r>
              <a:rPr lang="en-US" altLang="zh-TW" sz="3000" dirty="0">
                <a:solidFill>
                  <a:srgbClr val="FF00FF"/>
                </a:solidFill>
                <a:latin typeface="Impact" charset="0"/>
              </a:rPr>
              <a:t>keep body temperature constant even in winter by increasing metabolic rate</a:t>
            </a:r>
            <a:endParaRPr lang="en-US" altLang="zh-TW" sz="3000" dirty="0">
              <a:latin typeface="Impact" charset="0"/>
            </a:endParaRPr>
          </a:p>
          <a:p>
            <a:pPr lvl="1"/>
            <a:r>
              <a:rPr lang="en-US" altLang="zh-TW" sz="3000" dirty="0">
                <a:solidFill>
                  <a:schemeClr val="accent2"/>
                </a:solidFill>
                <a:latin typeface="Impact" charset="0"/>
              </a:rPr>
              <a:t>e.g. birds, mammals</a:t>
            </a:r>
          </a:p>
          <a:p>
            <a:pPr lvl="1"/>
            <a:endParaRPr lang="en-US" altLang="zh-TW" sz="3000" dirty="0">
              <a:solidFill>
                <a:schemeClr val="accent2"/>
              </a:solidFill>
              <a:latin typeface="Impact" charset="0"/>
            </a:endParaRPr>
          </a:p>
        </p:txBody>
      </p:sp>
      <p:pic>
        <p:nvPicPr>
          <p:cNvPr id="7173" name="Picture 5" descr="C:\My Documents\Diagrams &amp; Photos (1713)\Diagrams (Teaching) (1444)\F3-7 Diagrams\Classification\Vertebrates (51)\mammal-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5850" y="4419600"/>
            <a:ext cx="3200400" cy="2233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4" name="Picture 6" descr="C:\My Documents\Diagrams &amp; Photos (1713)\Diagrams (Teaching) (1444)\F3-7 Diagrams\Classification\Vertebrates (51)\Robin (fromMA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419600"/>
            <a:ext cx="2571750" cy="2297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1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Thermoregulation</a:t>
            </a:r>
            <a:b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(Regulation of Body Temperature)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305800" cy="22860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zh-TW" sz="3000" dirty="0" smtClean="0">
                <a:solidFill>
                  <a:srgbClr val="990099"/>
                </a:solidFill>
                <a:latin typeface="Impact" charset="0"/>
              </a:rPr>
              <a:t>________</a:t>
            </a:r>
            <a:r>
              <a:rPr lang="en-US" altLang="zh-TW" sz="3000" dirty="0" smtClean="0">
                <a:latin typeface="Impact" charset="0"/>
              </a:rPr>
              <a:t>AKA </a:t>
            </a:r>
            <a:r>
              <a:rPr lang="en-US" altLang="zh-TW" sz="3000" dirty="0" smtClean="0">
                <a:solidFill>
                  <a:srgbClr val="990099"/>
                </a:solidFill>
                <a:latin typeface="Impact" charset="0"/>
              </a:rPr>
              <a:t>cold</a:t>
            </a:r>
            <a:r>
              <a:rPr lang="en-US" altLang="zh-TW" sz="3000" dirty="0">
                <a:solidFill>
                  <a:srgbClr val="990099"/>
                </a:solidFill>
                <a:latin typeface="Impact" charset="0"/>
              </a:rPr>
              <a:t>-blooded </a:t>
            </a:r>
            <a:r>
              <a:rPr lang="en-US" altLang="zh-TW" sz="3000" dirty="0" smtClean="0">
                <a:solidFill>
                  <a:srgbClr val="990099"/>
                </a:solidFill>
                <a:latin typeface="Impact" charset="0"/>
              </a:rPr>
              <a:t>animals</a:t>
            </a:r>
            <a:endParaRPr lang="en-US" altLang="zh-TW" sz="3000" dirty="0" smtClean="0">
              <a:latin typeface="Impact" charset="0"/>
            </a:endParaRPr>
          </a:p>
          <a:p>
            <a:pPr lvl="1">
              <a:spcBef>
                <a:spcPct val="10000"/>
              </a:spcBef>
            </a:pPr>
            <a:r>
              <a:rPr lang="en-US" altLang="zh-TW" sz="3000" dirty="0">
                <a:solidFill>
                  <a:srgbClr val="FF6600"/>
                </a:solidFill>
                <a:latin typeface="Impact" charset="0"/>
              </a:rPr>
              <a:t>body temperatures vary with that of the environment</a:t>
            </a:r>
            <a:endParaRPr lang="en-US" altLang="zh-TW" sz="3000" dirty="0">
              <a:latin typeface="Impact" charset="0"/>
            </a:endParaRPr>
          </a:p>
          <a:p>
            <a:pPr lvl="1">
              <a:spcBef>
                <a:spcPct val="10000"/>
              </a:spcBef>
            </a:pPr>
            <a:r>
              <a:rPr lang="en-US" altLang="zh-TW" sz="3000" dirty="0">
                <a:solidFill>
                  <a:srgbClr val="99CC00"/>
                </a:solidFill>
                <a:latin typeface="Impact" charset="0"/>
              </a:rPr>
              <a:t>e.g. reptiles, fish, amphibians</a:t>
            </a:r>
            <a:endParaRPr lang="en-US" altLang="zh-TW" sz="3000" dirty="0">
              <a:latin typeface="Impact" charset="0"/>
            </a:endParaRPr>
          </a:p>
        </p:txBody>
      </p:sp>
      <p:pic>
        <p:nvPicPr>
          <p:cNvPr id="6148" name="Picture 4" descr="C:\My Documents\Diagrams &amp; Photos (1713)\Diagrams (Teaching) (1444)\F3-7 Diagrams\Classification\Vertebrates (51)\Snake (fromMA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800600"/>
            <a:ext cx="2895600" cy="178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49" name="Picture 5" descr="C:\My Documents\Diagrams &amp; Photos (1713)\Diagrams (Teaching) (1444)\F3-7 Diagrams\Classification\Vertebrates (51)\amphibian-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6775" y="4800600"/>
            <a:ext cx="2790825" cy="1762125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615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4208" y="152400"/>
            <a:ext cx="94392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400" b="1" dirty="0"/>
              <a:t>Mechanisms for</a:t>
            </a:r>
            <a:r>
              <a:rPr lang="en-US" sz="4400" b="1" dirty="0" smtClean="0"/>
              <a:t> Thermoregulation</a:t>
            </a:r>
            <a:endParaRPr lang="en-US" sz="4400" b="1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4208" y="685800"/>
            <a:ext cx="8736622" cy="612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200" dirty="0"/>
              <a:t>Insulation</a:t>
            </a:r>
            <a:endParaRPr lang="en-US" sz="3200" dirty="0" smtClean="0"/>
          </a:p>
          <a:p>
            <a:pPr marL="914400" lvl="1" indent="-457200">
              <a:buFontTx/>
              <a:buChar char="-"/>
            </a:pPr>
            <a:r>
              <a:rPr lang="en-US" sz="2000" dirty="0" smtClean="0"/>
              <a:t> </a:t>
            </a:r>
          </a:p>
          <a:p>
            <a:pPr marL="914400" lvl="1" indent="-457200">
              <a:buFontTx/>
              <a:buChar char="-"/>
            </a:pPr>
            <a:r>
              <a:rPr lang="en-US" sz="2000" dirty="0" smtClean="0"/>
              <a:t> </a:t>
            </a:r>
          </a:p>
          <a:p>
            <a:pPr marL="914400" lvl="1" indent="-457200">
              <a:buFontTx/>
              <a:buChar char="-"/>
            </a:pPr>
            <a:r>
              <a:rPr lang="en-US" sz="2000" dirty="0" smtClean="0"/>
              <a:t> </a:t>
            </a:r>
          </a:p>
          <a:p>
            <a:pPr marL="914400" lvl="1" indent="-457200">
              <a:buFontTx/>
              <a:buChar char="-"/>
            </a:pPr>
            <a:r>
              <a:rPr lang="en-US" sz="2000" dirty="0" smtClean="0"/>
              <a:t> </a:t>
            </a:r>
          </a:p>
          <a:p>
            <a:pPr marL="914400" lvl="1" indent="-457200">
              <a:buFontTx/>
              <a:buChar char="-"/>
            </a:pPr>
            <a:r>
              <a:rPr lang="en-US" sz="2000" dirty="0" smtClean="0"/>
              <a:t> </a:t>
            </a:r>
          </a:p>
          <a:p>
            <a:pPr marL="914400" lvl="1" indent="-457200">
              <a:buFontTx/>
              <a:buChar char="-"/>
            </a:pPr>
            <a:endParaRPr lang="en-US" sz="2000" dirty="0" smtClean="0"/>
          </a:p>
          <a:p>
            <a:pPr marL="457200" indent="-457200">
              <a:buFontTx/>
              <a:buChar char="•"/>
            </a:pPr>
            <a:r>
              <a:rPr lang="en-US" sz="3200" dirty="0"/>
              <a:t>Evaporative cooling</a:t>
            </a:r>
            <a:endParaRPr lang="en-US" sz="3200" dirty="0" smtClean="0"/>
          </a:p>
          <a:p>
            <a:pPr marL="914400" lvl="1" indent="-457200">
              <a:buFontTx/>
              <a:buChar char="-"/>
            </a:pPr>
            <a:r>
              <a:rPr lang="en-US" sz="2000" dirty="0" smtClean="0"/>
              <a:t>_________, </a:t>
            </a:r>
            <a:r>
              <a:rPr lang="en-US" sz="2000" dirty="0"/>
              <a:t>panting, bathing</a:t>
            </a:r>
          </a:p>
          <a:p>
            <a:pPr marL="457200" indent="-457200">
              <a:buFontTx/>
              <a:buChar char="•"/>
            </a:pPr>
            <a:r>
              <a:rPr lang="en-US" sz="3200" dirty="0"/>
              <a:t>Shivering</a:t>
            </a:r>
          </a:p>
          <a:p>
            <a:pPr marL="457200" indent="-457200">
              <a:buFontTx/>
              <a:buChar char="•"/>
            </a:pPr>
            <a:r>
              <a:rPr lang="en-US" sz="3200" dirty="0" err="1"/>
              <a:t>Nonshivering</a:t>
            </a:r>
            <a:r>
              <a:rPr lang="en-US" sz="3200" dirty="0"/>
              <a:t> </a:t>
            </a:r>
            <a:r>
              <a:rPr lang="en-US" sz="3200" dirty="0" err="1"/>
              <a:t>thermogenesis</a:t>
            </a:r>
            <a:r>
              <a:rPr lang="en-US" sz="3200" dirty="0"/>
              <a:t> &amp; brown fat</a:t>
            </a:r>
          </a:p>
          <a:p>
            <a:pPr marL="457200" indent="-457200">
              <a:buFontTx/>
              <a:buChar char="•"/>
            </a:pPr>
            <a:r>
              <a:rPr lang="en-US" sz="3200" dirty="0"/>
              <a:t>Circulation adaptations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Countercurrent exchange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Vasodilatation (cooling)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Vasoconstriction (heat conservation)</a:t>
            </a:r>
          </a:p>
          <a:p>
            <a:pPr marL="457200" indent="-457200">
              <a:buFontTx/>
              <a:buChar char="•"/>
            </a:pPr>
            <a:r>
              <a:rPr lang="en-US" sz="3200" dirty="0"/>
              <a:t>Behavioral responses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8610600" cy="1104900"/>
          </a:xfrm>
        </p:spPr>
        <p:txBody>
          <a:bodyPr>
            <a:noAutofit/>
          </a:bodyPr>
          <a:lstStyle/>
          <a:p>
            <a:r>
              <a:rPr lang="en-US" altLang="zh-TW" sz="8800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Glucoregulation</a:t>
            </a:r>
            <a:r>
              <a:rPr lang="en-US" altLang="zh-TW" sz="88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/>
            </a:r>
            <a:br>
              <a:rPr lang="en-US" altLang="zh-TW" sz="88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88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(Sugar)</a:t>
            </a:r>
            <a:endParaRPr lang="en-US" altLang="zh-TW" sz="8800" dirty="0"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Impact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2895600"/>
            <a:ext cx="7924800" cy="3200400"/>
          </a:xfrm>
        </p:spPr>
        <p:txBody>
          <a:bodyPr/>
          <a:lstStyle/>
          <a:p>
            <a:r>
              <a:rPr lang="en-US" altLang="zh-TW" sz="4000" dirty="0">
                <a:solidFill>
                  <a:srgbClr val="9900FF"/>
                </a:solidFill>
                <a:latin typeface="Impact" charset="0"/>
              </a:rPr>
              <a:t>Regulate</a:t>
            </a:r>
            <a:r>
              <a:rPr lang="en-US" altLang="zh-TW" sz="4000" dirty="0" smtClean="0">
                <a:solidFill>
                  <a:srgbClr val="9900FF"/>
                </a:solidFill>
                <a:latin typeface="Impact" charset="0"/>
              </a:rPr>
              <a:t> body sugar</a:t>
            </a:r>
          </a:p>
          <a:p>
            <a:r>
              <a:rPr lang="en-US" altLang="zh-TW" sz="4000" dirty="0">
                <a:solidFill>
                  <a:schemeClr val="accent2"/>
                </a:solidFill>
                <a:latin typeface="Impact" charset="0"/>
              </a:rPr>
              <a:t>Organ involved:</a:t>
            </a:r>
            <a:r>
              <a:rPr lang="en-US" altLang="zh-TW" sz="4000" dirty="0" smtClean="0">
                <a:solidFill>
                  <a:schemeClr val="accent2"/>
                </a:solidFill>
                <a:latin typeface="Impact" charset="0"/>
              </a:rPr>
              <a:t> Liver &amp; </a:t>
            </a:r>
            <a:r>
              <a:rPr lang="en-US" altLang="zh-TW" sz="4000" u="sng" dirty="0" smtClean="0">
                <a:solidFill>
                  <a:schemeClr val="accent2"/>
                </a:solidFill>
                <a:latin typeface="Impact" charset="0"/>
              </a:rPr>
              <a:t>_______</a:t>
            </a:r>
            <a:endParaRPr lang="en-US" altLang="zh-TW" sz="4000" dirty="0">
              <a:solidFill>
                <a:srgbClr val="9900FF"/>
              </a:solidFill>
              <a:latin typeface="Impact" charset="0"/>
            </a:endParaRPr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Regulation of </a:t>
            </a:r>
            <a:b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Blood Glucose Level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1312" y="2743200"/>
            <a:ext cx="8441688" cy="3733800"/>
          </a:xfrm>
        </p:spPr>
        <p:txBody>
          <a:bodyPr/>
          <a:lstStyle/>
          <a:p>
            <a:pPr marL="484188" indent="-484188">
              <a:buSzPct val="80000"/>
              <a:buFont typeface="Wingdings" charset="2"/>
              <a:buChar char="P"/>
            </a:pPr>
            <a:r>
              <a:rPr lang="en-US" altLang="zh-TW" sz="3400" dirty="0">
                <a:solidFill>
                  <a:srgbClr val="FF6600"/>
                </a:solidFill>
                <a:latin typeface="Impact" charset="0"/>
              </a:rPr>
              <a:t>controlled by Negative</a:t>
            </a:r>
            <a:r>
              <a:rPr lang="en-US" altLang="zh-TW" sz="3400" dirty="0" smtClean="0">
                <a:solidFill>
                  <a:srgbClr val="FF6600"/>
                </a:solidFill>
                <a:latin typeface="Impact" charset="0"/>
              </a:rPr>
              <a:t> __________ mechanism</a:t>
            </a:r>
            <a:endParaRPr lang="en-US" altLang="zh-TW" sz="3400" dirty="0">
              <a:solidFill>
                <a:srgbClr val="FF6600"/>
              </a:solidFill>
              <a:latin typeface="Impact" charset="0"/>
            </a:endParaRPr>
          </a:p>
          <a:p>
            <a:pPr marL="484188" indent="-484188">
              <a:buSzPct val="80000"/>
              <a:buFont typeface="Wingdings" charset="2"/>
              <a:buChar char="P"/>
            </a:pPr>
            <a:r>
              <a:rPr lang="en-US" altLang="zh-TW" sz="3400" dirty="0">
                <a:solidFill>
                  <a:srgbClr val="A50021"/>
                </a:solidFill>
                <a:latin typeface="Impact" charset="0"/>
              </a:rPr>
              <a:t>controlled by </a:t>
            </a:r>
            <a:r>
              <a:rPr lang="en-US" altLang="zh-TW" sz="3400" u="sng" dirty="0">
                <a:solidFill>
                  <a:srgbClr val="A50021"/>
                </a:solidFill>
                <a:latin typeface="Impact" charset="0"/>
              </a:rPr>
              <a:t>insulin</a:t>
            </a:r>
            <a:r>
              <a:rPr lang="en-US" altLang="zh-TW" sz="3400" dirty="0">
                <a:solidFill>
                  <a:srgbClr val="A50021"/>
                </a:solidFill>
                <a:latin typeface="Impact" charset="0"/>
              </a:rPr>
              <a:t> secreted from the</a:t>
            </a:r>
            <a:r>
              <a:rPr lang="en-US" altLang="zh-TW" sz="3400" dirty="0" smtClean="0">
                <a:solidFill>
                  <a:srgbClr val="A50021"/>
                </a:solidFill>
                <a:latin typeface="Impact" charset="0"/>
              </a:rPr>
              <a:t> pancreas</a:t>
            </a:r>
            <a:endParaRPr lang="en-US" altLang="zh-TW" sz="3400" dirty="0">
              <a:latin typeface="Impact" charset="0"/>
            </a:endParaRPr>
          </a:p>
        </p:txBody>
      </p:sp>
      <p:sp>
        <p:nvSpPr>
          <p:cNvPr id="14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Week</a:t>
            </a:r>
            <a:br>
              <a:rPr lang="en-US" dirty="0" smtClean="0"/>
            </a:br>
            <a:r>
              <a:rPr lang="en-US" dirty="0" smtClean="0"/>
              <a:t>Chapter 30/Homeostasis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Understand the role of homeostasis in the body.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Due: Tuesday</a:t>
            </a:r>
          </a:p>
          <a:p>
            <a:pPr lvl="1"/>
            <a:r>
              <a:rPr lang="en-US" dirty="0" smtClean="0"/>
              <a:t>Thermoregulation Reading:</a:t>
            </a:r>
          </a:p>
          <a:p>
            <a:pPr lvl="1"/>
            <a:r>
              <a:rPr lang="en-US" dirty="0" smtClean="0"/>
              <a:t>Pages: 646-652 </a:t>
            </a:r>
          </a:p>
          <a:p>
            <a:pPr lvl="1"/>
            <a:r>
              <a:rPr lang="en-US" dirty="0" smtClean="0"/>
              <a:t>Outline:  Main Ideas</a:t>
            </a:r>
          </a:p>
          <a:p>
            <a:pPr lvl="1"/>
            <a:r>
              <a:rPr lang="en-US" dirty="0" smtClean="0"/>
              <a:t>Key Terms: define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  <a:latin typeface="Impact" charset="0"/>
              </a:rPr>
              <a:t>Diabetes</a:t>
            </a:r>
            <a:r>
              <a:rPr lang="en-US" altLang="zh-TW" dirty="0" smtClean="0">
                <a:latin typeface="Impact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88" y="1820640"/>
            <a:ext cx="2756724" cy="392747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Malfunction 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of pancreas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 </a:t>
            </a:r>
          </a:p>
          <a:p>
            <a:pPr lvl="1"/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Does 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not secrete enough 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insulin</a:t>
            </a:r>
          </a:p>
          <a:p>
            <a:endParaRPr lang="en-US" dirty="0"/>
          </a:p>
        </p:txBody>
      </p:sp>
      <p:pic>
        <p:nvPicPr>
          <p:cNvPr id="5" name="Content Placeholder 4" descr="Insulin Glucagon Feedback Loop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7749" r="-7749"/>
          <a:stretch>
            <a:fillRect/>
          </a:stretch>
        </p:blipFill>
        <p:spPr>
          <a:xfrm>
            <a:off x="4345360" y="1188569"/>
            <a:ext cx="4764647" cy="5247390"/>
          </a:xfrm>
        </p:spPr>
      </p:pic>
      <p:sp>
        <p:nvSpPr>
          <p:cNvPr id="6" name="&quot;No&quot; Symbol 5"/>
          <p:cNvSpPr/>
          <p:nvPr/>
        </p:nvSpPr>
        <p:spPr>
          <a:xfrm>
            <a:off x="7328971" y="2845707"/>
            <a:ext cx="1377050" cy="1223959"/>
          </a:xfrm>
          <a:prstGeom prst="noSmoking">
            <a:avLst>
              <a:gd name="adj" fmla="val 8684"/>
            </a:avLst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10000" y="4676775"/>
            <a:ext cx="2057400" cy="1800225"/>
            <a:chOff x="2400" y="2946"/>
            <a:chExt cx="1296" cy="1134"/>
          </a:xfrm>
        </p:grpSpPr>
        <p:sp>
          <p:nvSpPr>
            <p:cNvPr id="33827" name="AutoShape 35"/>
            <p:cNvSpPr>
              <a:spLocks noChangeArrowheads="1"/>
            </p:cNvSpPr>
            <p:nvPr/>
          </p:nvSpPr>
          <p:spPr bwMode="auto">
            <a:xfrm>
              <a:off x="2400" y="2976"/>
              <a:ext cx="1296" cy="1104"/>
            </a:xfrm>
            <a:prstGeom prst="flowChartPunchedCard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2448" y="2946"/>
              <a:ext cx="1248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>
                  <a:solidFill>
                    <a:srgbClr val="FF6600"/>
                  </a:solidFill>
                  <a:latin typeface="Impact" charset="0"/>
                </a:rPr>
                <a:t>Liver converts glycogen to glucose</a:t>
              </a:r>
            </a:p>
          </p:txBody>
        </p:sp>
      </p:grp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33528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99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normal blood glucose level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477000" y="1628775"/>
            <a:ext cx="266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Blood glucose level falls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943600" y="1828800"/>
            <a:ext cx="685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 rot="3321638">
            <a:off x="7543800" y="28194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 rot="-3380138">
            <a:off x="7467600" y="47244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0" y="1981200"/>
            <a:ext cx="1371600" cy="1524000"/>
            <a:chOff x="0" y="1248"/>
            <a:chExt cx="864" cy="960"/>
          </a:xfrm>
        </p:grpSpPr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 rot="-2866205">
              <a:off x="432" y="1776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0" y="1248"/>
              <a:ext cx="67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Soon after a meal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76200" y="4432300"/>
            <a:ext cx="1676400" cy="1282700"/>
            <a:chOff x="48" y="2792"/>
            <a:chExt cx="1056" cy="808"/>
          </a:xfrm>
        </p:grpSpPr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 rot="2675452">
              <a:off x="432" y="2880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48" y="2792"/>
              <a:ext cx="672" cy="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600"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Long after a meal</a:t>
              </a:r>
            </a:p>
          </p:txBody>
        </p:sp>
      </p:grp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477000" y="53340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Blood glucose level rises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781800" y="34290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99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normal blood glucose level</a:t>
            </a: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5943600" y="5638800"/>
            <a:ext cx="685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600200" y="1619250"/>
            <a:ext cx="914400" cy="8953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60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charset="0"/>
              </a:rPr>
              <a:t>Too High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600200" y="5181600"/>
            <a:ext cx="914400" cy="8318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charset="0"/>
              </a:rPr>
              <a:t>Too Low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362200" y="641350"/>
            <a:ext cx="1524000" cy="1492250"/>
            <a:chOff x="1488" y="404"/>
            <a:chExt cx="960" cy="940"/>
          </a:xfrm>
        </p:grpSpPr>
        <p:sp>
          <p:nvSpPr>
            <p:cNvPr id="33822" name="AutoShape 30"/>
            <p:cNvSpPr>
              <a:spLocks noChangeArrowheads="1"/>
            </p:cNvSpPr>
            <p:nvPr/>
          </p:nvSpPr>
          <p:spPr bwMode="auto">
            <a:xfrm>
              <a:off x="1632" y="1104"/>
              <a:ext cx="720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1488" y="404"/>
              <a:ext cx="96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>
                  <a:solidFill>
                    <a:srgbClr val="6699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Pancreas secretes insulin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209800" y="4313238"/>
            <a:ext cx="1752600" cy="1630362"/>
            <a:chOff x="1392" y="2717"/>
            <a:chExt cx="1104" cy="1027"/>
          </a:xfrm>
        </p:grpSpPr>
        <p:sp>
          <p:nvSpPr>
            <p:cNvPr id="33823" name="AutoShape 31"/>
            <p:cNvSpPr>
              <a:spLocks noChangeArrowheads="1"/>
            </p:cNvSpPr>
            <p:nvPr/>
          </p:nvSpPr>
          <p:spPr bwMode="auto">
            <a:xfrm>
              <a:off x="1632" y="3504"/>
              <a:ext cx="720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1392" y="2717"/>
              <a:ext cx="1104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200">
                  <a:solidFill>
                    <a:srgbClr val="6699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Pancreas secretes less insulin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3810000" y="1219200"/>
            <a:ext cx="2057400" cy="1800225"/>
            <a:chOff x="2400" y="768"/>
            <a:chExt cx="1296" cy="1134"/>
          </a:xfrm>
        </p:grpSpPr>
        <p:sp>
          <p:nvSpPr>
            <p:cNvPr id="33826" name="AutoShape 34"/>
            <p:cNvSpPr>
              <a:spLocks noChangeArrowheads="1"/>
            </p:cNvSpPr>
            <p:nvPr/>
          </p:nvSpPr>
          <p:spPr bwMode="auto">
            <a:xfrm>
              <a:off x="2400" y="768"/>
              <a:ext cx="1296" cy="1104"/>
            </a:xfrm>
            <a:prstGeom prst="flowChartPunchedCard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rgbClr val="99CC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2448" y="768"/>
              <a:ext cx="1200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>
                  <a:solidFill>
                    <a:srgbClr val="FF33CC"/>
                  </a:solidFill>
                  <a:latin typeface="Impact" charset="0"/>
                </a:rPr>
                <a:t> Liver coverts glucose to glycogen</a:t>
              </a:r>
              <a:endParaRPr lang="en-US" altLang="zh-TW" sz="2800">
                <a:solidFill>
                  <a:srgbClr val="006699"/>
                </a:solidFill>
                <a:latin typeface="Impact" charset="0"/>
              </a:endParaRPr>
            </a:p>
          </p:txBody>
        </p:sp>
      </p:grpSp>
      <p:sp>
        <p:nvSpPr>
          <p:cNvPr id="33834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AutoShape 4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799" grpId="0" autoUpdateAnimBg="0"/>
      <p:bldP spid="33801" grpId="0" animBg="1"/>
      <p:bldP spid="33807" grpId="0" animBg="1"/>
      <p:bldP spid="33808" grpId="0" animBg="1"/>
      <p:bldP spid="33813" grpId="0" autoUpdateAnimBg="0"/>
      <p:bldP spid="33814" grpId="0" autoUpdateAnimBg="0"/>
      <p:bldP spid="33819" grpId="0" animBg="1"/>
      <p:bldP spid="33820" grpId="0" animBg="1" autoUpdateAnimBg="0"/>
      <p:bldP spid="3382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000090"/>
                </a:solidFill>
              </a:rPr>
              <a:t>Term ‘Homeostasis’</a:t>
            </a:r>
            <a:endParaRPr lang="en-US" sz="60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15" y="2133601"/>
            <a:ext cx="8292905" cy="3931920"/>
          </a:xfrm>
        </p:spPr>
        <p:txBody>
          <a:bodyPr/>
          <a:lstStyle/>
          <a:p>
            <a:r>
              <a:rPr lang="en-GB" dirty="0" smtClean="0"/>
              <a:t>What: The term ‘homeostasis’ is derived from two Greek words; </a:t>
            </a:r>
          </a:p>
          <a:p>
            <a:pPr lvl="1"/>
            <a:r>
              <a:rPr lang="en-GB" i="1" dirty="0" err="1" smtClean="0"/>
              <a:t>Homeo</a:t>
            </a:r>
            <a:r>
              <a:rPr lang="en-GB" i="1" dirty="0" smtClean="0"/>
              <a:t> </a:t>
            </a:r>
            <a:r>
              <a:rPr lang="en-GB" dirty="0" smtClean="0"/>
              <a:t>which means ‘unchanging’ </a:t>
            </a:r>
          </a:p>
          <a:p>
            <a:pPr lvl="1"/>
            <a:r>
              <a:rPr lang="en-GB" i="1" dirty="0" smtClean="0"/>
              <a:t>Stasis</a:t>
            </a:r>
            <a:r>
              <a:rPr lang="en-GB" dirty="0" smtClean="0"/>
              <a:t> which means ‘standing’</a:t>
            </a:r>
          </a:p>
          <a:p>
            <a:r>
              <a:rPr lang="en-GB" dirty="0" smtClean="0"/>
              <a:t>Why: </a:t>
            </a:r>
            <a:r>
              <a:rPr lang="en-US" dirty="0" smtClean="0"/>
              <a:t>"</a:t>
            </a:r>
            <a:r>
              <a:rPr lang="en-US" b="1" dirty="0" smtClean="0"/>
              <a:t>Homeostasis"</a:t>
            </a:r>
            <a:r>
              <a:rPr lang="en-US" b="1" dirty="0" smtClean="0"/>
              <a:t> ______________________________________________________________________________________________________</a:t>
            </a:r>
            <a:endParaRPr lang="en-GB" dirty="0" smtClean="0"/>
          </a:p>
          <a:p>
            <a:r>
              <a:rPr lang="en-GB" dirty="0" smtClean="0"/>
              <a:t>How: Feedback loops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622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does the word “feedback” mean? With what do you associate this term?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3716" y="3110026"/>
            <a:ext cx="8195366" cy="2578773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en-US" dirty="0" smtClean="0"/>
              <a:t>Brainstorm: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Progress Report Cards and Grades </a:t>
            </a:r>
          </a:p>
          <a:p>
            <a:pPr lvl="1"/>
            <a:r>
              <a:rPr lang="en-US" i="1" dirty="0" smtClean="0"/>
              <a:t>Why: for students to gauge their performance in there classes.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123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would you consider normal or acceptable range for your grades? What happens when you fall outside of (below) that range?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8090"/>
            <a:ext cx="8686800" cy="3889910"/>
          </a:xfrm>
        </p:spPr>
        <p:txBody>
          <a:bodyPr>
            <a:normAutofit/>
          </a:bodyPr>
          <a:lstStyle/>
          <a:p>
            <a:r>
              <a:rPr lang="en-US" dirty="0" smtClean="0"/>
              <a:t>Brainstorm: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human body works in the same way</a:t>
            </a:r>
            <a:endParaRPr lang="en-US" dirty="0"/>
          </a:p>
        </p:txBody>
      </p:sp>
      <p:pic>
        <p:nvPicPr>
          <p:cNvPr id="4" name="Content Placeholder 3" descr="Screen shot 2012-11-24 at 7.11.06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4084" r="-14084"/>
          <a:stretch>
            <a:fillRect/>
          </a:stretch>
        </p:blipFill>
        <p:spPr>
          <a:xfrm>
            <a:off x="-437405" y="1652346"/>
            <a:ext cx="10020398" cy="5129138"/>
          </a:xfrm>
        </p:spPr>
      </p:pic>
      <p:sp>
        <p:nvSpPr>
          <p:cNvPr id="5" name="TextBox 4"/>
          <p:cNvSpPr txBox="1"/>
          <p:nvPr/>
        </p:nvSpPr>
        <p:spPr>
          <a:xfrm>
            <a:off x="5447005" y="1652346"/>
            <a:ext cx="309071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3286" y="4804042"/>
            <a:ext cx="309071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07110" y="5997402"/>
            <a:ext cx="343688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4043" y="2114011"/>
            <a:ext cx="24429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4043" y="5074072"/>
            <a:ext cx="309071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“What things/processes in the human body need to be kept within a particular range?”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6447"/>
            <a:ext cx="8229600" cy="52515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3366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4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OVERVIEW</a:t>
            </a:r>
            <a:r>
              <a:rPr lang="en-US" altLang="zh-TW" sz="4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:</a:t>
            </a:r>
            <a:br>
              <a:rPr lang="en-US" altLang="zh-TW" sz="4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4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Parts of Body involved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224426" cy="5257799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____________</a:t>
            </a:r>
            <a:r>
              <a:rPr lang="en-US" altLang="zh-TW" dirty="0" smtClean="0">
                <a:latin typeface="Impact" charset="0"/>
              </a:rPr>
              <a:t>: </a:t>
            </a:r>
          </a:p>
          <a:p>
            <a:pPr marL="860425" lvl="1" indent="-327025"/>
            <a:r>
              <a:rPr lang="en-US" altLang="zh-TW" sz="3200" dirty="0" smtClean="0">
                <a:solidFill>
                  <a:srgbClr val="99CC00"/>
                </a:solidFill>
                <a:latin typeface="Impact" charset="0"/>
              </a:rPr>
              <a:t>regulate water &amp;   mineral salts concentration</a:t>
            </a:r>
            <a:endParaRPr lang="en-US" altLang="zh-TW" sz="3200" dirty="0" smtClean="0">
              <a:latin typeface="Impact" charset="0"/>
            </a:endParaRPr>
          </a:p>
          <a:p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____________</a:t>
            </a:r>
            <a:r>
              <a:rPr lang="en-US" altLang="zh-TW" dirty="0" smtClean="0">
                <a:latin typeface="Impact" charset="0"/>
              </a:rPr>
              <a:t>: </a:t>
            </a:r>
          </a:p>
          <a:p>
            <a:pPr marL="860425" lvl="1" indent="-327025"/>
            <a:r>
              <a:rPr lang="en-US" altLang="zh-TW" sz="3200" dirty="0" smtClean="0">
                <a:solidFill>
                  <a:srgbClr val="FF0000"/>
                </a:solidFill>
                <a:latin typeface="Impact" charset="0"/>
              </a:rPr>
              <a:t>regulate body temperature</a:t>
            </a:r>
            <a:endParaRPr lang="en-US" altLang="zh-TW" sz="3200" dirty="0" smtClean="0">
              <a:latin typeface="Impact" charset="0"/>
            </a:endParaRPr>
          </a:p>
          <a:p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_______ </a:t>
            </a:r>
            <a:r>
              <a:rPr lang="en-US" altLang="zh-TW" dirty="0" smtClean="0">
                <a:latin typeface="Impact" charset="0"/>
              </a:rPr>
              <a:t>&amp; </a:t>
            </a:r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_________</a:t>
            </a:r>
            <a:r>
              <a:rPr lang="en-US" altLang="zh-TW" dirty="0" smtClean="0">
                <a:latin typeface="Impact" charset="0"/>
              </a:rPr>
              <a:t>:</a:t>
            </a:r>
          </a:p>
          <a:p>
            <a:pPr marL="860425" lvl="1" indent="-327025"/>
            <a:r>
              <a:rPr lang="en-US" altLang="zh-TW" sz="3200" dirty="0" smtClean="0">
                <a:solidFill>
                  <a:srgbClr val="FF6600"/>
                </a:solidFill>
                <a:latin typeface="Impact" charset="0"/>
              </a:rPr>
              <a:t>regulate blood glucose level</a:t>
            </a:r>
            <a:endParaRPr lang="en-US" altLang="zh-TW" sz="3200" dirty="0" smtClean="0">
              <a:latin typeface="Impact" charset="0"/>
            </a:endParaRPr>
          </a:p>
          <a:p>
            <a:endParaRPr lang="en-US" dirty="0"/>
          </a:p>
        </p:txBody>
      </p:sp>
      <p:pic>
        <p:nvPicPr>
          <p:cNvPr id="5" name="Picture 4" descr="Screen shot 2012-11-24 at 6.37.3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715" y="1600200"/>
            <a:ext cx="4919574" cy="48690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116</TotalTime>
  <Words>532</Words>
  <Application>Microsoft Macintosh PowerPoint</Application>
  <PresentationFormat>On-screen Show (4:3)</PresentationFormat>
  <Paragraphs>117</Paragraphs>
  <Slides>21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Capital</vt:lpstr>
      <vt:lpstr>Homeostasis </vt:lpstr>
      <vt:lpstr>This Week Chapter 30/Homeostasis  </vt:lpstr>
      <vt:lpstr>Term ‘Homeostasis’</vt:lpstr>
      <vt:lpstr>What does the word “feedback” mean? With what do you associate this term?</vt:lpstr>
      <vt:lpstr>Feedback Loop</vt:lpstr>
      <vt:lpstr>What would you consider normal or acceptable range for your grades? What happens when you fall outside of (below) that range?</vt:lpstr>
      <vt:lpstr>The human body works in the same way</vt:lpstr>
      <vt:lpstr>“What things/processes in the human body need to be kept within a particular range?”</vt:lpstr>
      <vt:lpstr>OVERVIEW: Parts of Body involved</vt:lpstr>
      <vt:lpstr>Osmoregulation  (Water &amp; Mineral salts)</vt:lpstr>
      <vt:lpstr>Slide 11</vt:lpstr>
      <vt:lpstr>Slide 12</vt:lpstr>
      <vt:lpstr>Osmoregulation  (Water &amp; Mineral salts)</vt:lpstr>
      <vt:lpstr>Thermoregulation (Body Temperature)</vt:lpstr>
      <vt:lpstr>Thermoregulation (Regulation of Body Temperature)</vt:lpstr>
      <vt:lpstr>Thermoregulation (Regulation of Body Temperature)</vt:lpstr>
      <vt:lpstr>Slide 17</vt:lpstr>
      <vt:lpstr>Glucoregulation (Sugar)</vt:lpstr>
      <vt:lpstr>Regulation of  Blood Glucose Level</vt:lpstr>
      <vt:lpstr>Diabetes 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 </dc:title>
  <dc:creator>None</dc:creator>
  <cp:lastModifiedBy>None</cp:lastModifiedBy>
  <cp:revision>24</cp:revision>
  <dcterms:created xsi:type="dcterms:W3CDTF">2012-11-25T02:12:39Z</dcterms:created>
  <dcterms:modified xsi:type="dcterms:W3CDTF">2012-11-25T04:09:01Z</dcterms:modified>
</cp:coreProperties>
</file>