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s/slide5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4.xml" ContentType="application/vnd.openxmlformats-officedocument.presentationml.slideLayout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50" d="100"/>
          <a:sy n="50" d="100"/>
        </p:scale>
        <p:origin x="-40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6976B-479B-A048-9B5B-C0CF2C93448E}" type="datetimeFigureOut">
              <a:rPr lang="en-US" smtClean="0"/>
              <a:pPr/>
              <a:t>12/6/13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AE54F-11CB-9B4C-A3C5-3E2EC23060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6976B-479B-A048-9B5B-C0CF2C93448E}" type="datetimeFigureOut">
              <a:rPr lang="en-US" smtClean="0"/>
              <a:pPr/>
              <a:t>12/6/13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AE54F-11CB-9B4C-A3C5-3E2EC23060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6976B-479B-A048-9B5B-C0CF2C93448E}" type="datetimeFigureOut">
              <a:rPr lang="en-US" smtClean="0"/>
              <a:pPr/>
              <a:t>12/6/13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AE54F-11CB-9B4C-A3C5-3E2EC23060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6976B-479B-A048-9B5B-C0CF2C93448E}" type="datetimeFigureOut">
              <a:rPr lang="en-US" smtClean="0"/>
              <a:pPr/>
              <a:t>12/6/13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AE54F-11CB-9B4C-A3C5-3E2EC23060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6976B-479B-A048-9B5B-C0CF2C93448E}" type="datetimeFigureOut">
              <a:rPr lang="en-US" smtClean="0"/>
              <a:pPr/>
              <a:t>12/6/13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AE54F-11CB-9B4C-A3C5-3E2EC23060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6976B-479B-A048-9B5B-C0CF2C93448E}" type="datetimeFigureOut">
              <a:rPr lang="en-US" smtClean="0"/>
              <a:pPr/>
              <a:t>12/6/13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AE54F-11CB-9B4C-A3C5-3E2EC23060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6976B-479B-A048-9B5B-C0CF2C93448E}" type="datetimeFigureOut">
              <a:rPr lang="en-US" smtClean="0"/>
              <a:pPr/>
              <a:t>12/6/13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AE54F-11CB-9B4C-A3C5-3E2EC23060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6976B-479B-A048-9B5B-C0CF2C93448E}" type="datetimeFigureOut">
              <a:rPr lang="en-US" smtClean="0"/>
              <a:pPr/>
              <a:t>12/6/13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AE54F-11CB-9B4C-A3C5-3E2EC23060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6976B-479B-A048-9B5B-C0CF2C93448E}" type="datetimeFigureOut">
              <a:rPr lang="en-US" smtClean="0"/>
              <a:pPr/>
              <a:t>12/6/13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AE54F-11CB-9B4C-A3C5-3E2EC23060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6976B-479B-A048-9B5B-C0CF2C93448E}" type="datetimeFigureOut">
              <a:rPr lang="en-US" smtClean="0"/>
              <a:pPr/>
              <a:t>12/6/13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AE54F-11CB-9B4C-A3C5-3E2EC23060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6976B-479B-A048-9B5B-C0CF2C93448E}" type="datetimeFigureOut">
              <a:rPr lang="en-US" smtClean="0"/>
              <a:pPr/>
              <a:t>12/6/13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AE54F-11CB-9B4C-A3C5-3E2EC23060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E6976B-479B-A048-9B5B-C0CF2C93448E}" type="datetimeFigureOut">
              <a:rPr lang="en-US" smtClean="0"/>
              <a:pPr/>
              <a:t>12/6/13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FAE54F-11CB-9B4C-A3C5-3E2EC23060D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s://wiki.engr.illinois.edu/pages/viewpage.action?pageId=49747069" TargetMode="External"/><Relationship Id="rId3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Electrical Muscle Stimulation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Reference: </a:t>
            </a:r>
            <a:endParaRPr lang="en-US" dirty="0"/>
          </a:p>
        </p:txBody>
      </p:sp>
      <p:pic>
        <p:nvPicPr>
          <p:cNvPr id="4" name="Picture 3" descr="Screen shot 2013-12-06 at 10.08.01 AM.png">
            <a:hlinkClick r:id="rId2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4484097"/>
            <a:ext cx="9144000" cy="115470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51310"/>
            <a:ext cx="8229600" cy="1143000"/>
          </a:xfrm>
        </p:spPr>
        <p:txBody>
          <a:bodyPr>
            <a:normAutofit fontScale="90000"/>
          </a:bodyPr>
          <a:lstStyle/>
          <a:p>
            <a:pPr marL="514350" indent="-514350"/>
            <a:r>
              <a:rPr lang="en-US" b="1" u="sng" dirty="0" smtClean="0"/>
              <a:t>What</a:t>
            </a:r>
            <a:r>
              <a:rPr lang="en-US" dirty="0" smtClean="0"/>
              <a:t> Is Electrical Muscle Stimulation?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57182"/>
            <a:ext cx="6426200" cy="1908356"/>
          </a:xfrm>
        </p:spPr>
        <p:txBody>
          <a:bodyPr>
            <a:noAutofit/>
          </a:bodyPr>
          <a:lstStyle/>
          <a:p>
            <a:pPr marL="514350" indent="-514350">
              <a:buNone/>
            </a:pPr>
            <a:r>
              <a:rPr lang="en-US" sz="2800" b="1" u="sng" dirty="0" smtClean="0"/>
              <a:t>What</a:t>
            </a:r>
            <a:r>
              <a:rPr lang="en-US" sz="2800" dirty="0" smtClean="0"/>
              <a:t>:</a:t>
            </a:r>
            <a:r>
              <a:rPr lang="en-US" sz="2800" dirty="0" smtClean="0"/>
              <a:t> The </a:t>
            </a:r>
            <a:r>
              <a:rPr lang="en-US" sz="2800" dirty="0"/>
              <a:t>practice of delivering electric impulses to different parts of the body, namely muscles</a:t>
            </a:r>
            <a:r>
              <a:rPr lang="en-US" sz="2800" dirty="0" smtClean="0"/>
              <a:t>.</a:t>
            </a:r>
          </a:p>
        </p:txBody>
      </p:sp>
      <p:pic>
        <p:nvPicPr>
          <p:cNvPr id="4" name="Picture 3" descr="220px-Galvani-frogs-legs-electricity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26200" y="690436"/>
            <a:ext cx="2616200" cy="2140527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chemeClr val="accent3">
                <a:lumMod val="75000"/>
              </a:schemeClr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5" name="Rectangle 4"/>
          <p:cNvSpPr/>
          <p:nvPr/>
        </p:nvSpPr>
        <p:spPr>
          <a:xfrm>
            <a:off x="0" y="2791541"/>
            <a:ext cx="9144000" cy="440120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514350" indent="-514350">
              <a:buFont typeface="Arial"/>
              <a:buChar char="•"/>
            </a:pPr>
            <a:r>
              <a:rPr lang="en-US" sz="2800" dirty="0" smtClean="0"/>
              <a:t>The muscles of the frog's leg twitched when presented with electricity. </a:t>
            </a:r>
          </a:p>
          <a:p>
            <a:pPr marL="514350" indent="-514350">
              <a:buFont typeface="Arial"/>
              <a:buChar char="•"/>
            </a:pPr>
            <a:r>
              <a:rPr lang="en-US" sz="2800" dirty="0" smtClean="0"/>
              <a:t>The human brain is responsible for sending the body control signals, through the central nervous system (CNS).  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sz="2400" dirty="0" smtClean="0"/>
              <a:t>Muscles </a:t>
            </a:r>
            <a:r>
              <a:rPr lang="en-US" sz="2400" dirty="0"/>
              <a:t>are not picky on where the electric signals come from. 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sz="2400" dirty="0"/>
              <a:t>They do not care whether it is the brain sending the signals or some other </a:t>
            </a:r>
            <a:r>
              <a:rPr lang="en-US" sz="2400" dirty="0" smtClean="0"/>
              <a:t>source - </a:t>
            </a:r>
            <a:r>
              <a:rPr lang="en-US" sz="2400" b="1" dirty="0" smtClean="0"/>
              <a:t>external </a:t>
            </a:r>
            <a:r>
              <a:rPr lang="en-US" sz="2400" dirty="0"/>
              <a:t>like in Galvani's experiment.</a:t>
            </a:r>
            <a:r>
              <a:rPr lang="en-US" sz="2400" dirty="0" smtClean="0"/>
              <a:t> 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sz="2400" dirty="0" smtClean="0"/>
              <a:t>If </a:t>
            </a:r>
            <a:r>
              <a:rPr lang="en-US" sz="2400" dirty="0"/>
              <a:t>electrodes are placed in the correct spots on the body relative to a muscle and if the correct signal is applied, the muscles can respond. They are not limited to just twitching; if the right signal is applied, a clean muscle flexion or extension can occur.</a:t>
            </a:r>
          </a:p>
        </p:txBody>
      </p:sp>
      <p:sp>
        <p:nvSpPr>
          <p:cNvPr id="6" name="Rectangle 5"/>
          <p:cNvSpPr/>
          <p:nvPr/>
        </p:nvSpPr>
        <p:spPr>
          <a:xfrm>
            <a:off x="1" y="2109618"/>
            <a:ext cx="3884597" cy="58477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marL="514350" indent="-514350"/>
            <a:r>
              <a:rPr lang="en-US" sz="3200" b="1" u="sng" dirty="0" smtClean="0"/>
              <a:t>Galvani's experiment</a:t>
            </a:r>
            <a:r>
              <a:rPr lang="en-US" sz="3200" dirty="0" smtClean="0"/>
              <a:t>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9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Bypass the CNS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Because your brain is not the primary controller, you are bypassing the central nervous system. </a:t>
            </a:r>
          </a:p>
          <a:p>
            <a:r>
              <a:rPr lang="en-US" dirty="0" smtClean="0"/>
              <a:t>There are no psychological limits anymore; you are not held back by what you think your degrees of freedom are or how you move your muscles. </a:t>
            </a:r>
          </a:p>
          <a:p>
            <a:r>
              <a:rPr lang="en-US" dirty="0" smtClean="0"/>
              <a:t>The signals from an external source can play with your muscles without constraints and by doing so your flexibility can be improved. </a:t>
            </a:r>
            <a:r>
              <a:rPr lang="en-US" dirty="0" smtClean="0">
                <a:solidFill>
                  <a:srgbClr val="FF0000"/>
                </a:solidFill>
              </a:rPr>
              <a:t> You can also potentially hurt yourself. </a:t>
            </a:r>
          </a:p>
          <a:p>
            <a:r>
              <a:rPr lang="en-US" dirty="0" smtClean="0"/>
              <a:t>Electric muscle stimulation is used by doctors, therapists, physical trainers, and some other professionals. There are two main classes of usage: medical (or </a:t>
            </a:r>
            <a:r>
              <a:rPr lang="en-US" dirty="0" err="1" smtClean="0"/>
              <a:t>therapeutical</a:t>
            </a:r>
            <a:r>
              <a:rPr lang="en-US" dirty="0" smtClean="0"/>
              <a:t>) and recreational.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/>
              <a:t>Muscle </a:t>
            </a:r>
            <a:r>
              <a:rPr lang="en-US" b="1" i="1" dirty="0"/>
              <a:t>Injuries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b="1" dirty="0">
                <a:ea typeface="Times New Roman" charset="0"/>
                <a:cs typeface="Times New Roman" charset="0"/>
              </a:rPr>
              <a:t>A.</a:t>
            </a:r>
            <a:r>
              <a:rPr lang="en-US" b="1" dirty="0">
                <a:latin typeface="Arial" charset="0"/>
                <a:ea typeface="Times New Roman" charset="0"/>
                <a:cs typeface="Times New Roman" charset="0"/>
              </a:rPr>
              <a:t> </a:t>
            </a:r>
            <a:r>
              <a:rPr lang="en-US" b="1" dirty="0">
                <a:ea typeface="Times New Roman" charset="0"/>
                <a:cs typeface="Times New Roman" charset="0"/>
              </a:rPr>
              <a:t>Sore muscles-</a:t>
            </a:r>
            <a:r>
              <a:rPr lang="en-US" dirty="0">
                <a:ea typeface="Times New Roman" charset="0"/>
                <a:cs typeface="Times New Roman" charset="0"/>
              </a:rPr>
              <a:t>delayed-onset muscle soreness caused by microscopic injury to muscle tissue.</a:t>
            </a:r>
          </a:p>
          <a:p>
            <a:pPr>
              <a:buFontTx/>
              <a:buNone/>
            </a:pPr>
            <a:r>
              <a:rPr lang="en-US" b="1" dirty="0">
                <a:ea typeface="Times New Roman" charset="0"/>
                <a:cs typeface="Times New Roman" charset="0"/>
              </a:rPr>
              <a:t>B. Pulled Muscles-</a:t>
            </a:r>
            <a:r>
              <a:rPr lang="en-US" dirty="0">
                <a:ea typeface="Times New Roman" charset="0"/>
                <a:cs typeface="Times New Roman" charset="0"/>
              </a:rPr>
              <a:t>muscle tissue that has been overstretched, and usually occurs between joints, in areas such as the thigh (i.e., a groin pull).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 bldLvl="2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304800"/>
            <a:ext cx="7772400" cy="61722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dirty="0">
                <a:ea typeface="Times New Roman" charset="0"/>
                <a:cs typeface="Times New Roman" charset="0"/>
              </a:rPr>
              <a:t>C. </a:t>
            </a:r>
            <a:r>
              <a:rPr lang="en-US" b="1" dirty="0">
                <a:ea typeface="Times New Roman" charset="0"/>
                <a:cs typeface="Times New Roman" charset="0"/>
              </a:rPr>
              <a:t>Muscle Cramps</a:t>
            </a:r>
            <a:r>
              <a:rPr lang="en-US" dirty="0">
                <a:ea typeface="Times New Roman" charset="0"/>
                <a:cs typeface="Times New Roman" charset="0"/>
              </a:rPr>
              <a:t>- an uncontrolled spasm or contraction of a muscle, Cramps can be caused by overworking a muscle or loss of electrolytes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dirty="0">
                <a:ea typeface="Times New Roman" charset="0"/>
                <a:cs typeface="Times New Roman" charset="0"/>
              </a:rPr>
              <a:t>D. </a:t>
            </a:r>
            <a:r>
              <a:rPr lang="en-US" b="1" dirty="0">
                <a:ea typeface="Times New Roman" charset="0"/>
                <a:cs typeface="Times New Roman" charset="0"/>
              </a:rPr>
              <a:t>Tendonitis</a:t>
            </a:r>
            <a:r>
              <a:rPr lang="en-US" dirty="0">
                <a:ea typeface="Times New Roman" charset="0"/>
                <a:cs typeface="Times New Roman" charset="0"/>
              </a:rPr>
              <a:t>-injury to tendons which are smaller than most muscles and located at the high-stress joints. Damage causes inflammation, causing swelling and soreness in the joint.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dirty="0">
                <a:ea typeface="Times New Roman" charset="0"/>
                <a:cs typeface="Times New Roman" charset="0"/>
              </a:rPr>
              <a:t>E. </a:t>
            </a:r>
            <a:r>
              <a:rPr lang="en-US" b="1" dirty="0">
                <a:ea typeface="Times New Roman" charset="0"/>
                <a:cs typeface="Times New Roman" charset="0"/>
              </a:rPr>
              <a:t>Shin splints-</a:t>
            </a:r>
            <a:r>
              <a:rPr lang="en-US" dirty="0">
                <a:ea typeface="Times New Roman" charset="0"/>
                <a:cs typeface="Times New Roman" charset="0"/>
              </a:rPr>
              <a:t>"medial </a:t>
            </a:r>
            <a:r>
              <a:rPr lang="en-US" dirty="0" err="1">
                <a:ea typeface="Times New Roman" charset="0"/>
                <a:cs typeface="Times New Roman" charset="0"/>
              </a:rPr>
              <a:t>tibial</a:t>
            </a:r>
            <a:r>
              <a:rPr lang="en-US" dirty="0">
                <a:ea typeface="Times New Roman" charset="0"/>
                <a:cs typeface="Times New Roman" charset="0"/>
              </a:rPr>
              <a:t> stress syndrome” encompasses a number of different types of injuries occurring in the lower leg.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 bldLvl="2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381000"/>
            <a:ext cx="7772400" cy="5715000"/>
          </a:xfrm>
        </p:spPr>
        <p:txBody>
          <a:bodyPr/>
          <a:lstStyle/>
          <a:p>
            <a:pPr>
              <a:buFontTx/>
              <a:buNone/>
            </a:pPr>
            <a:r>
              <a:rPr lang="en-US" b="1" dirty="0">
                <a:ea typeface="Times New Roman" charset="0"/>
                <a:cs typeface="Times New Roman" charset="0"/>
              </a:rPr>
              <a:t>G. Ankle sprains</a:t>
            </a:r>
            <a:r>
              <a:rPr lang="en-US" dirty="0">
                <a:ea typeface="Times New Roman" charset="0"/>
                <a:cs typeface="Times New Roman" charset="0"/>
              </a:rPr>
              <a:t>-stretched or ruptured ligaments--tough, fibrous bands of tissue which extend from bone to bone, holding the joint together</a:t>
            </a:r>
            <a:r>
              <a:rPr lang="en-US" dirty="0">
                <a:latin typeface="Arial" charset="0"/>
                <a:ea typeface="Times New Roman" charset="0"/>
                <a:cs typeface="Times New Roman" charset="0"/>
              </a:rPr>
              <a:t>.</a:t>
            </a:r>
            <a:r>
              <a:rPr lang="en-US" dirty="0" smtClean="0">
                <a:latin typeface="Arial" charset="0"/>
                <a:ea typeface="Times New Roman" charset="0"/>
                <a:cs typeface="Times New Roman" charset="0"/>
              </a:rPr>
              <a:t> </a:t>
            </a:r>
          </a:p>
          <a:p>
            <a:pPr>
              <a:buFontTx/>
              <a:buNone/>
            </a:pPr>
            <a:r>
              <a:rPr lang="en-US" b="1" dirty="0">
                <a:ea typeface="Times New Roman" charset="0"/>
                <a:cs typeface="Times New Roman" charset="0"/>
              </a:rPr>
              <a:t>H. </a:t>
            </a:r>
            <a:r>
              <a:rPr lang="en-US" b="1" dirty="0" smtClean="0">
                <a:ea typeface="Times New Roman" charset="0"/>
                <a:cs typeface="Times New Roman" charset="0"/>
              </a:rPr>
              <a:t>Fatigue</a:t>
            </a:r>
            <a:r>
              <a:rPr lang="en-US" dirty="0" smtClean="0">
                <a:latin typeface="Arial" charset="0"/>
                <a:ea typeface="Times New Roman" charset="0"/>
                <a:cs typeface="Times New Roman" charset="0"/>
              </a:rPr>
              <a:t> – what causes this</a:t>
            </a:r>
            <a:r>
              <a:rPr lang="en-US" dirty="0" smtClean="0">
                <a:latin typeface="Arial" charset="0"/>
                <a:ea typeface="Times New Roman" charset="0"/>
                <a:cs typeface="Times New Roman" charset="0"/>
              </a:rPr>
              <a:t>?</a:t>
            </a:r>
          </a:p>
          <a:p>
            <a:pPr lvl="1"/>
            <a:r>
              <a:rPr lang="en-US" dirty="0" smtClean="0">
                <a:latin typeface="Arial" charset="0"/>
                <a:ea typeface="Times New Roman" charset="0"/>
                <a:cs typeface="Times New Roman" charset="0"/>
              </a:rPr>
              <a:t>Explain</a:t>
            </a:r>
          </a:p>
          <a:p>
            <a:pPr lvl="1"/>
            <a:r>
              <a:rPr lang="en-US" dirty="0" smtClean="0">
                <a:latin typeface="Arial" charset="0"/>
                <a:ea typeface="Times New Roman" charset="0"/>
                <a:cs typeface="Times New Roman" charset="0"/>
              </a:rPr>
              <a:t>Tennis Ball fatigue exercise </a:t>
            </a:r>
          </a:p>
          <a:p>
            <a:pPr lvl="1"/>
            <a:r>
              <a:rPr lang="en-US" dirty="0" smtClean="0">
                <a:latin typeface="Arial" charset="0"/>
                <a:ea typeface="Times New Roman" charset="0"/>
                <a:cs typeface="Times New Roman" charset="0"/>
              </a:rPr>
              <a:t>Compare to cardiac muscle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 bldLvl="2" autoUpdateAnimBg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249</TotalTime>
  <Words>452</Words>
  <Application>Microsoft Macintosh PowerPoint</Application>
  <PresentationFormat>On-screen Show (4:3)</PresentationFormat>
  <Paragraphs>26</Paragraphs>
  <Slides>6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Electrical Muscle Stimulation </vt:lpstr>
      <vt:lpstr>What Is Electrical Muscle Stimulation? </vt:lpstr>
      <vt:lpstr>Bypass the CNS </vt:lpstr>
      <vt:lpstr>Muscle Injuries</vt:lpstr>
      <vt:lpstr>Slide 5</vt:lpstr>
      <vt:lpstr>Slide 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Electrical Muscle Stimulation </dc:title>
  <dc:creator>None</dc:creator>
  <cp:lastModifiedBy>None</cp:lastModifiedBy>
  <cp:revision>5</cp:revision>
  <dcterms:created xsi:type="dcterms:W3CDTF">2013-12-06T20:45:39Z</dcterms:created>
  <dcterms:modified xsi:type="dcterms:W3CDTF">2013-12-06T22:45:02Z</dcterms:modified>
</cp:coreProperties>
</file>