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Cladistic Notes     - TOC #8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8F145-27C0-274F-B6E9-44497751C85C}" type="datetime1">
              <a:rPr lang="en-US" smtClean="0"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DAE53-A81E-5E43-8A0D-479A1248E6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Cladistic Notes     - TOC #8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397AC-C843-E74F-8989-CBD16445F82F}" type="datetime1">
              <a:rPr lang="en-US" smtClean="0"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E1D2C-EA98-1447-9CC2-A384C3FF8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E1D2C-EA98-1447-9CC2-A384C3FF8535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Cladistic Notes     - TOC #8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166D-EABB-5B4A-B184-24D78146304E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F9D48-F9E3-E545-98FC-45F058732B58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6050-A7CB-3B45-AD61-C0D0F0C28BFE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22373-6E8A-E84D-B0A3-240DF933A208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D4DB-16E3-DD4E-A398-FCF2C350E8EF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E099-C471-3243-800E-AFF8BDDF2903}" type="datetime1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1E2F-D15E-5743-9193-3D555FDCE4E5}" type="datetime1">
              <a:rPr lang="en-US" smtClean="0"/>
              <a:t>3/12/12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D925F-AAEA-DF4E-8288-3DCD930BA468}" type="datetime1">
              <a:rPr lang="en-US" smtClean="0"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8F59-F996-3845-93A9-1AFD7704584A}" type="datetime1">
              <a:rPr lang="en-US" smtClean="0"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AA06-534B-1F4D-BC77-4E0A102E33E0}" type="datetime1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9D14-9FAB-2C4C-8B41-598A19F06655}" type="datetime1">
              <a:rPr lang="en-US" smtClean="0"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AB396-D202-B846-B441-99E9F68339A8}" type="datetime1">
              <a:rPr lang="en-US" smtClean="0"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C8090-12D9-124B-BD5A-974DB275EC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DxNwzzjm_4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cl.northwestern.edu/simevolution/obonu/cladograms/Open-This-File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Ancestral Vs Derived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0" y="838200"/>
            <a:ext cx="3937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Ancestral:</a:t>
            </a:r>
          </a:p>
          <a:p>
            <a:pPr lvl="2"/>
            <a:r>
              <a:rPr lang="en-US" dirty="0" smtClean="0"/>
              <a:t>Trait of the ancestor</a:t>
            </a:r>
          </a:p>
          <a:p>
            <a:pPr lvl="2"/>
            <a:r>
              <a:rPr lang="en-US" dirty="0" smtClean="0"/>
              <a:t>“Older model”</a:t>
            </a:r>
          </a:p>
          <a:p>
            <a:pPr lvl="3"/>
            <a:r>
              <a:rPr lang="en-US" dirty="0" smtClean="0"/>
              <a:t>Often less complex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390900" y="838200"/>
            <a:ext cx="4749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Derived:</a:t>
            </a:r>
          </a:p>
          <a:p>
            <a:pPr lvl="2"/>
            <a:r>
              <a:rPr lang="en-US" b="1" dirty="0" smtClean="0"/>
              <a:t>Trait that is present in the organism, but not in the common ancestor (of the group being considered).  </a:t>
            </a:r>
            <a:endParaRPr lang="en-US" b="1" dirty="0" smtClean="0">
              <a:solidFill>
                <a:srgbClr val="FFFFFF"/>
              </a:solidFill>
            </a:endParaRPr>
          </a:p>
          <a:p>
            <a:pPr lvl="2"/>
            <a:r>
              <a:rPr lang="en-US" b="1" dirty="0" smtClean="0"/>
              <a:t>“New and Improved Model” </a:t>
            </a:r>
          </a:p>
          <a:p>
            <a:pPr lvl="3"/>
            <a:r>
              <a:rPr lang="en-US" dirty="0" smtClean="0"/>
              <a:t>Not always more complex, but usually</a:t>
            </a:r>
          </a:p>
          <a:p>
            <a:pPr lvl="3"/>
            <a:r>
              <a:rPr lang="en-US" dirty="0" smtClean="0"/>
              <a:t>(Ex: tape worms lost their digestive track)</a:t>
            </a:r>
          </a:p>
          <a:p>
            <a:pPr lvl="3"/>
            <a:endParaRPr lang="en-US" dirty="0"/>
          </a:p>
        </p:txBody>
      </p:sp>
      <p:pic>
        <p:nvPicPr>
          <p:cNvPr id="11" name="Picture 10" descr="h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100" y="2343150"/>
            <a:ext cx="2540000" cy="2171700"/>
          </a:xfrm>
          <a:prstGeom prst="rect">
            <a:avLst/>
          </a:prstGeom>
        </p:spPr>
      </p:pic>
      <p:pic>
        <p:nvPicPr>
          <p:cNvPr id="10" name="Picture 9" descr="hag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4600" y="3869216"/>
            <a:ext cx="2921000" cy="2207733"/>
          </a:xfrm>
          <a:prstGeom prst="rect">
            <a:avLst/>
          </a:prstGeom>
        </p:spPr>
      </p:pic>
      <p:pic>
        <p:nvPicPr>
          <p:cNvPr id="12" name="Picture 11" descr="fis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4193425"/>
            <a:ext cx="2514600" cy="18835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44600" y="3869216"/>
            <a:ext cx="14605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 Jaws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99150" y="4330184"/>
            <a:ext cx="14605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Jaws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46667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846667"/>
            <a:ext cx="8204200" cy="5142653"/>
          </a:xfrm>
        </p:spPr>
        <p:txBody>
          <a:bodyPr>
            <a:normAutofit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Used to determine relative timing of divergences. </a:t>
            </a:r>
          </a:p>
          <a:p>
            <a:pPr lvl="1"/>
            <a:r>
              <a:rPr lang="en-US" dirty="0" smtClean="0"/>
              <a:t>Why? Because it tells us about who evolved when  </a:t>
            </a:r>
          </a:p>
          <a:p>
            <a:pPr lvl="1"/>
            <a:r>
              <a:rPr lang="en-US" dirty="0" smtClean="0"/>
              <a:t>The hierarchy, or ranking, of groups derives logically from their genealogical position.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5" name="Picture 4" descr="cladogram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9199A5"/>
              </a:clrFrom>
              <a:clrTo>
                <a:srgbClr val="9199A5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02367" y="3266589"/>
            <a:ext cx="5482166" cy="3681454"/>
          </a:xfrm>
          <a:prstGeom prst="rect">
            <a:avLst/>
          </a:prstGeom>
          <a:effectLst>
            <a:glow rad="139700">
              <a:schemeClr val="accent1">
                <a:alpha val="75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/>
          <a:lstStyle/>
          <a:p>
            <a:r>
              <a:rPr lang="en-US" dirty="0" err="1" smtClean="0"/>
              <a:t>Cladistics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5400" y="1143000"/>
            <a:ext cx="4179292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r>
              <a:rPr lang="en-US" dirty="0" smtClean="0"/>
              <a:t>: (WHAT DO YOU USE TO BUILD ONE?)</a:t>
            </a:r>
          </a:p>
          <a:p>
            <a:pPr lvl="1"/>
            <a:r>
              <a:rPr lang="en-US" dirty="0" smtClean="0"/>
              <a:t>Characters/Morphology</a:t>
            </a:r>
          </a:p>
          <a:p>
            <a:pPr lvl="1"/>
            <a:r>
              <a:rPr lang="en-US" dirty="0" smtClean="0"/>
              <a:t>Embryology </a:t>
            </a:r>
          </a:p>
          <a:p>
            <a:pPr lvl="1"/>
            <a:r>
              <a:rPr lang="en-US" dirty="0" smtClean="0"/>
              <a:t>Genetics (molecular tools) </a:t>
            </a:r>
          </a:p>
          <a:p>
            <a:pPr lvl="2"/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6" name="Picture 5" descr="TurtlePhylogeny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C5C5C5"/>
              </a:clrFrom>
              <a:clrTo>
                <a:srgbClr val="C5C5C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53892" y="1143000"/>
            <a:ext cx="4990108" cy="4306815"/>
          </a:xfrm>
          <a:prstGeom prst="rect">
            <a:avLst/>
          </a:prstGeom>
          <a:effectLst>
            <a:glow rad="139700">
              <a:schemeClr val="accent6">
                <a:alpha val="75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a </a:t>
            </a:r>
            <a:r>
              <a:rPr lang="en-US" dirty="0" err="1" smtClean="0"/>
              <a:t>Cladogram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74000" cy="4846320"/>
          </a:xfrm>
        </p:spPr>
        <p:txBody>
          <a:bodyPr>
            <a:normAutofit/>
          </a:bodyPr>
          <a:lstStyle/>
          <a:p>
            <a:r>
              <a:rPr lang="en-US" sz="2000" dirty="0" smtClean="0">
                <a:hlinkClick r:id="rId2"/>
              </a:rPr>
              <a:t>http://ccl.northwestern.edu/simevolution/obonu/cladograms/Open-This-File.swf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Cladogram by Brightstorm: http</a:t>
            </a:r>
            <a:r>
              <a:rPr lang="en-US" sz="2000" dirty="0" smtClean="0">
                <a:hlinkClick r:id="rId3"/>
              </a:rPr>
              <a:t>://www.youtube.com/watch?v=3DxNwzzjm_4</a:t>
            </a:r>
            <a:endParaRPr lang="en-US" sz="2000" dirty="0"/>
          </a:p>
        </p:txBody>
      </p:sp>
      <p:pic>
        <p:nvPicPr>
          <p:cNvPr id="4" name="Picture 3" descr="Screen shot 2012-03-08 at 5.41.25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00" y="2997200"/>
            <a:ext cx="6604000" cy="386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172</Words>
  <Application>Microsoft Macintosh PowerPoint</Application>
  <PresentationFormat>On-screen Show (4:3)</PresentationFormat>
  <Paragraphs>29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Ancestral Vs Derived</vt:lpstr>
      <vt:lpstr>Cladistics</vt:lpstr>
      <vt:lpstr>Cladistics</vt:lpstr>
      <vt:lpstr>How to Build a Cladogram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Ancestral Vs Derived</dc:title>
  <dc:creator>None</dc:creator>
  <cp:lastModifiedBy>None</cp:lastModifiedBy>
  <cp:revision>1</cp:revision>
  <cp:lastPrinted>2012-03-12T19:51:26Z</cp:lastPrinted>
  <dcterms:created xsi:type="dcterms:W3CDTF">2012-03-12T19:50:11Z</dcterms:created>
  <dcterms:modified xsi:type="dcterms:W3CDTF">2012-03-12T20:02:21Z</dcterms:modified>
</cp:coreProperties>
</file>