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60" r:id="rId3"/>
    <p:sldId id="262" r:id="rId4"/>
    <p:sldId id="261" r:id="rId5"/>
    <p:sldId id="263" r:id="rId6"/>
    <p:sldId id="264" r:id="rId7"/>
    <p:sldId id="265" r:id="rId8"/>
    <p:sldId id="266" r:id="rId9"/>
    <p:sldId id="267" r:id="rId10"/>
    <p:sldId id="257" r:id="rId11"/>
    <p:sldId id="259"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3" d="100"/>
          <a:sy n="83" d="100"/>
        </p:scale>
        <p:origin x="-16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99B85CC-D089-1F4B-84FB-D3079FC69821}" type="datetimeFigureOut">
              <a:rPr lang="en-US" smtClean="0"/>
              <a:t>10/2/12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BE161EC-1A04-B24A-9A88-F7D8ABF8C10B}"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9B85CC-D089-1F4B-84FB-D3079FC69821}" type="datetimeFigureOut">
              <a:rPr lang="en-US" smtClean="0"/>
              <a:t>10/2/12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161EC-1A04-B24A-9A88-F7D8ABF8C10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9B85CC-D089-1F4B-84FB-D3079FC69821}" type="datetimeFigureOut">
              <a:rPr lang="en-US" smtClean="0"/>
              <a:t>10/2/12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161EC-1A04-B24A-9A88-F7D8ABF8C10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99B85CC-D089-1F4B-84FB-D3079FC69821}" type="datetimeFigureOut">
              <a:rPr lang="en-US" smtClean="0"/>
              <a:t>10/2/12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161EC-1A04-B24A-9A88-F7D8ABF8C10B}"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99B85CC-D089-1F4B-84FB-D3079FC69821}" type="datetimeFigureOut">
              <a:rPr lang="en-US" smtClean="0"/>
              <a:t>10/2/12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BE161EC-1A04-B24A-9A88-F7D8ABF8C10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99B85CC-D089-1F4B-84FB-D3079FC69821}" type="datetimeFigureOut">
              <a:rPr lang="en-US" smtClean="0"/>
              <a:t>10/2/12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161EC-1A04-B24A-9A88-F7D8ABF8C10B}"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99B85CC-D089-1F4B-84FB-D3079FC69821}" type="datetimeFigureOut">
              <a:rPr lang="en-US" smtClean="0"/>
              <a:t>10/2/12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E161EC-1A04-B24A-9A88-F7D8ABF8C10B}"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99B85CC-D089-1F4B-84FB-D3079FC69821}" type="datetimeFigureOut">
              <a:rPr lang="en-US" smtClean="0"/>
              <a:t>10/2/12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E161EC-1A04-B24A-9A88-F7D8ABF8C10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9B85CC-D089-1F4B-84FB-D3079FC69821}" type="datetimeFigureOut">
              <a:rPr lang="en-US" smtClean="0"/>
              <a:t>10/2/12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E161EC-1A04-B24A-9A88-F7D8ABF8C10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99B85CC-D089-1F4B-84FB-D3079FC69821}" type="datetimeFigureOut">
              <a:rPr lang="en-US" smtClean="0"/>
              <a:t>10/2/12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161EC-1A04-B24A-9A88-F7D8ABF8C10B}"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99B85CC-D089-1F4B-84FB-D3079FC69821}" type="datetimeFigureOut">
              <a:rPr lang="en-US" smtClean="0"/>
              <a:t>10/2/12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BE161EC-1A04-B24A-9A88-F7D8ABF8C10B}"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99B85CC-D089-1F4B-84FB-D3079FC69821}" type="datetimeFigureOut">
              <a:rPr lang="en-US" smtClean="0"/>
              <a:t>10/2/12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BE161EC-1A04-B24A-9A88-F7D8ABF8C10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moPJkCbKjBs" TargetMode="External"/><Relationship Id="rId4" Type="http://schemas.openxmlformats.org/officeDocument/2006/relationships/hyperlink" Target="http://www.youtube.com/watch?v=Rl5EmUQdkuI&amp;feature=related" TargetMode="External"/><Relationship Id="rId5" Type="http://schemas.openxmlformats.org/officeDocument/2006/relationships/hyperlink" Target="http://www.biologycorner.com/bio1/diffusion.html" TargetMode="External"/><Relationship Id="rId6" Type="http://schemas.openxmlformats.org/officeDocument/2006/relationships/hyperlink" Target="http://www.phschool.com/science/biology_place/labbench/lab1/intro.html" TargetMode="External"/><Relationship Id="rId7" Type="http://schemas.openxmlformats.org/officeDocument/2006/relationships/hyperlink" Target="http://www.youtube.com/watch?v=VUnvwrx8Wq4" TargetMode="External"/><Relationship Id="rId1" Type="http://schemas.openxmlformats.org/officeDocument/2006/relationships/slideLayout" Target="../slideLayouts/slideLayout2.xml"/><Relationship Id="rId2" Type="http://schemas.openxmlformats.org/officeDocument/2006/relationships/hyperlink" Target="http://www.wisc-online.com/objects/index_tj.asp?objID=AP110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4.gif"/><Relationship Id="rId1" Type="http://schemas.openxmlformats.org/officeDocument/2006/relationships/slideLayout" Target="../slideLayouts/slideLayout5.xml"/><Relationship Id="rId2" Type="http://schemas.openxmlformats.org/officeDocument/2006/relationships/hyperlink" Target="http://www.youtube.com/watch?v=iG6Dd3COug4"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39259"/>
            <a:ext cx="5644647" cy="1470025"/>
          </a:xfrm>
        </p:spPr>
        <p:txBody>
          <a:bodyPr>
            <a:noAutofit/>
          </a:bodyPr>
          <a:lstStyle/>
          <a:p>
            <a:r>
              <a:rPr lang="en-US" sz="6600" dirty="0" smtClean="0">
                <a:solidFill>
                  <a:schemeClr val="tx1"/>
                </a:solidFill>
              </a:rPr>
              <a:t>Osmosis Notes </a:t>
            </a:r>
            <a:endParaRPr lang="en-US" sz="6600" dirty="0">
              <a:solidFill>
                <a:schemeClr val="tx1"/>
              </a:solidFill>
            </a:endParaRPr>
          </a:p>
        </p:txBody>
      </p:sp>
      <p:pic>
        <p:nvPicPr>
          <p:cNvPr id="4" name="Picture 3" descr="osmosis_351.jpg"/>
          <p:cNvPicPr>
            <a:picLocks noChangeAspect="1"/>
          </p:cNvPicPr>
          <p:nvPr/>
        </p:nvPicPr>
        <p:blipFill>
          <a:blip r:embed="rId2"/>
          <a:stretch>
            <a:fillRect/>
          </a:stretch>
        </p:blipFill>
        <p:spPr>
          <a:xfrm>
            <a:off x="5461000" y="1435100"/>
            <a:ext cx="3683000" cy="5422900"/>
          </a:xfrm>
          <a:prstGeom prst="rect">
            <a:avLst/>
          </a:prstGeom>
        </p:spPr>
      </p:pic>
      <p:pic>
        <p:nvPicPr>
          <p:cNvPr id="5" name="Picture 4" descr="z.jpg"/>
          <p:cNvPicPr>
            <a:picLocks noChangeAspect="1"/>
          </p:cNvPicPr>
          <p:nvPr/>
        </p:nvPicPr>
        <p:blipFill>
          <a:blip r:embed="rId3"/>
          <a:stretch>
            <a:fillRect/>
          </a:stretch>
        </p:blipFill>
        <p:spPr>
          <a:xfrm rot="1427685">
            <a:off x="217053" y="3670534"/>
            <a:ext cx="5223567" cy="217648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9508" y="91050"/>
            <a:ext cx="8914492" cy="1143000"/>
          </a:xfrm>
        </p:spPr>
        <p:txBody>
          <a:bodyPr/>
          <a:lstStyle/>
          <a:p>
            <a:r>
              <a:rPr lang="en-US" sz="6600" dirty="0" smtClean="0"/>
              <a:t>Summary </a:t>
            </a:r>
            <a:endParaRPr lang="en-US" sz="6600" dirty="0"/>
          </a:p>
        </p:txBody>
      </p:sp>
      <p:sp>
        <p:nvSpPr>
          <p:cNvPr id="3" name="Content Placeholder 2"/>
          <p:cNvSpPr>
            <a:spLocks noGrp="1"/>
          </p:cNvSpPr>
          <p:nvPr>
            <p:ph sz="quarter" idx="1"/>
          </p:nvPr>
        </p:nvSpPr>
        <p:spPr>
          <a:xfrm>
            <a:off x="229508" y="1264212"/>
            <a:ext cx="8914492" cy="5593788"/>
          </a:xfrm>
        </p:spPr>
        <p:txBody>
          <a:bodyPr>
            <a:noAutofit/>
          </a:bodyPr>
          <a:lstStyle/>
          <a:p>
            <a:pPr>
              <a:buNone/>
            </a:pPr>
            <a:r>
              <a:rPr lang="en-US" sz="4400" dirty="0" smtClean="0"/>
              <a:t>(From your </a:t>
            </a:r>
            <a:r>
              <a:rPr lang="en-US" sz="4400" dirty="0" err="1" smtClean="0"/>
              <a:t>flexbook</a:t>
            </a:r>
            <a:r>
              <a:rPr lang="en-US" sz="4400" dirty="0" smtClean="0"/>
              <a:t>)</a:t>
            </a:r>
          </a:p>
          <a:p>
            <a:r>
              <a:rPr lang="en-US" sz="4400" dirty="0" smtClean="0"/>
              <a:t>All </a:t>
            </a:r>
            <a:r>
              <a:rPr lang="en-US" sz="4400" dirty="0"/>
              <a:t>cells are very small because they need to pass substances across their surface. </a:t>
            </a:r>
            <a:r>
              <a:rPr lang="en-US" sz="4400" dirty="0">
                <a:solidFill>
                  <a:srgbClr val="660066"/>
                </a:solidFill>
              </a:rPr>
              <a:t>Their small size gives them a relatively large ratio of surface area to volume, facilitating the transfer of substances.</a:t>
            </a:r>
            <a:r>
              <a:rPr lang="en-US" sz="4400" dirty="0" smtClean="0">
                <a:solidFill>
                  <a:srgbClr val="660066"/>
                </a:solidFill>
              </a:rPr>
              <a:t> </a:t>
            </a:r>
          </a:p>
          <a:p>
            <a:r>
              <a:rPr lang="en-US" sz="4400" dirty="0" smtClean="0"/>
              <a:t>The </a:t>
            </a:r>
            <a:r>
              <a:rPr lang="en-US" sz="4400" dirty="0"/>
              <a:t>shapes of cells may vary, and a cell’s shape generally suits its function.</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Sites</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Cell Membrane Structure: </a:t>
            </a:r>
          </a:p>
          <a:p>
            <a:r>
              <a:rPr lang="en-US" u="sng" dirty="0" smtClean="0">
                <a:hlinkClick r:id="rId2"/>
              </a:rPr>
              <a:t>http://www.wisc-online.com/objects/index_tj.asp?objID=AP1101</a:t>
            </a:r>
            <a:endParaRPr lang="en-US" dirty="0" smtClean="0"/>
          </a:p>
          <a:p>
            <a:r>
              <a:rPr lang="en-US" u="sng" dirty="0" smtClean="0">
                <a:hlinkClick r:id="rId3"/>
              </a:rPr>
              <a:t>http://www.youtube.com/watch?v=moPJkCbKjBs</a:t>
            </a:r>
            <a:endParaRPr lang="en-US" dirty="0" smtClean="0"/>
          </a:p>
          <a:p>
            <a:r>
              <a:rPr lang="en-US" dirty="0" smtClean="0">
                <a:hlinkClick r:id="rId4"/>
              </a:rPr>
              <a:t>http://www.youtube.com/watch?v=Rl5EmUQdkuI&amp;feature=related</a:t>
            </a:r>
            <a:endParaRPr lang="en-US" dirty="0" smtClean="0"/>
          </a:p>
          <a:p>
            <a:pPr>
              <a:buNone/>
            </a:pPr>
            <a:endParaRPr lang="en-US" dirty="0"/>
          </a:p>
          <a:p>
            <a:pPr>
              <a:buNone/>
            </a:pPr>
            <a:r>
              <a:rPr lang="en-US" dirty="0" smtClean="0"/>
              <a:t>Diffusion and Osmosis: </a:t>
            </a:r>
          </a:p>
          <a:p>
            <a:r>
              <a:rPr lang="en-US" u="sng" dirty="0" smtClean="0">
                <a:hlinkClick r:id="rId5"/>
              </a:rPr>
              <a:t>http://www.biologycorner.com/bio1/diffusion.html</a:t>
            </a:r>
            <a:endParaRPr lang="en-US" dirty="0" smtClean="0"/>
          </a:p>
          <a:p>
            <a:r>
              <a:rPr lang="en-US" u="sng" dirty="0" smtClean="0">
                <a:hlinkClick r:id="rId6"/>
              </a:rPr>
              <a:t>http://www.phschool.com/science/biology_place/labbench/lab1/intro.html</a:t>
            </a:r>
            <a:endParaRPr lang="en-US" dirty="0" smtClean="0"/>
          </a:p>
          <a:p>
            <a:r>
              <a:rPr lang="en-US" u="sng" dirty="0" smtClean="0">
                <a:hlinkClick r:id="rId7"/>
              </a:rPr>
              <a:t>http://www.youtube.com/watch?v=VUnvwrx8Wq4</a:t>
            </a:r>
            <a:r>
              <a:rPr lang="en-US" dirty="0" smtClean="0"/>
              <a:t> </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 - Osmosis</a:t>
            </a:r>
            <a:endParaRPr lang="en-US" dirty="0"/>
          </a:p>
        </p:txBody>
      </p:sp>
      <p:sp>
        <p:nvSpPr>
          <p:cNvPr id="3" name="Content Placeholder 2"/>
          <p:cNvSpPr>
            <a:spLocks noGrp="1"/>
          </p:cNvSpPr>
          <p:nvPr>
            <p:ph sz="quarter" idx="1"/>
          </p:nvPr>
        </p:nvSpPr>
        <p:spPr>
          <a:xfrm>
            <a:off x="0" y="1600200"/>
            <a:ext cx="4707636" cy="5257800"/>
          </a:xfrm>
        </p:spPr>
        <p:txBody>
          <a:bodyPr>
            <a:normAutofit lnSpcReduction="10000"/>
          </a:bodyPr>
          <a:lstStyle/>
          <a:p>
            <a:pPr>
              <a:buNone/>
            </a:pPr>
            <a:r>
              <a:rPr lang="en-US" sz="4324" b="1" dirty="0" smtClean="0"/>
              <a:t>OSMOSIS: </a:t>
            </a:r>
            <a:r>
              <a:rPr lang="en-US" b="1" dirty="0" smtClean="0"/>
              <a:t>Passive (not energy needed) diffusion of water through a.</a:t>
            </a:r>
            <a:endParaRPr lang="en-US" dirty="0" smtClean="0"/>
          </a:p>
          <a:p>
            <a:r>
              <a:rPr lang="en-US" b="1" dirty="0" smtClean="0"/>
              <a:t>Semipermeable membrane</a:t>
            </a:r>
            <a:r>
              <a:rPr lang="en-US" dirty="0" smtClean="0"/>
              <a:t>: Who has one of these? A cell! </a:t>
            </a:r>
            <a:endParaRPr lang="en-US" dirty="0" smtClean="0"/>
          </a:p>
          <a:p>
            <a:r>
              <a:rPr lang="en-US" dirty="0"/>
              <a:t>A simple rule to remember is:  </a:t>
            </a:r>
            <a:r>
              <a:rPr lang="en-US" b="1" dirty="0"/>
              <a:t>SALT SUCKS</a:t>
            </a:r>
            <a:r>
              <a:rPr lang="en-US" b="1" dirty="0" smtClean="0"/>
              <a:t>!</a:t>
            </a:r>
            <a:endParaRPr lang="en-US" dirty="0" smtClean="0"/>
          </a:p>
          <a:p>
            <a:r>
              <a:rPr lang="en-US" dirty="0"/>
              <a:t>Salt is a solute, when it is concentrated inside or outside the cell, it will draw the water in its direction.</a:t>
            </a:r>
            <a:r>
              <a:rPr lang="en-US" dirty="0" smtClean="0"/>
              <a:t> </a:t>
            </a:r>
          </a:p>
          <a:p>
            <a:pPr lvl="1"/>
            <a:r>
              <a:rPr lang="en-US" dirty="0" smtClean="0"/>
              <a:t>This </a:t>
            </a:r>
            <a:r>
              <a:rPr lang="en-US" dirty="0"/>
              <a:t>is also why you get thirsty after eating something salty</a:t>
            </a:r>
            <a:r>
              <a:rPr lang="en-US" dirty="0" smtClean="0"/>
              <a:t>.</a:t>
            </a:r>
          </a:p>
        </p:txBody>
      </p:sp>
      <p:pic>
        <p:nvPicPr>
          <p:cNvPr id="5" name="Content Placeholder 4" descr="Mader_Osmosis_PlantCell.gif"/>
          <p:cNvPicPr>
            <a:picLocks noGrp="1" noChangeAspect="1"/>
          </p:cNvPicPr>
          <p:nvPr>
            <p:ph sz="quarter" idx="2"/>
          </p:nvPr>
        </p:nvPicPr>
        <p:blipFill>
          <a:blip r:embed="rId2"/>
          <a:srcRect t="-31287" b="-31287"/>
          <a:stretch>
            <a:fillRect/>
          </a:stretch>
        </p:blipFill>
        <p:spPr>
          <a:xfrm>
            <a:off x="4707636" y="1447800"/>
            <a:ext cx="4436364" cy="5410200"/>
          </a:xfr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646"/>
            <a:ext cx="8229600" cy="1143000"/>
          </a:xfrm>
        </p:spPr>
        <p:txBody>
          <a:bodyPr/>
          <a:lstStyle/>
          <a:p>
            <a:r>
              <a:rPr lang="en-US" dirty="0" smtClean="0"/>
              <a:t>Key Terms - Transport</a:t>
            </a:r>
            <a:endParaRPr lang="en-US" dirty="0"/>
          </a:p>
        </p:txBody>
      </p:sp>
      <p:sp>
        <p:nvSpPr>
          <p:cNvPr id="3" name="Content Placeholder 2"/>
          <p:cNvSpPr>
            <a:spLocks noGrp="1"/>
          </p:cNvSpPr>
          <p:nvPr>
            <p:ph sz="quarter" idx="1"/>
          </p:nvPr>
        </p:nvSpPr>
        <p:spPr>
          <a:xfrm>
            <a:off x="0" y="1090353"/>
            <a:ext cx="9144000" cy="5335435"/>
          </a:xfrm>
        </p:spPr>
        <p:txBody>
          <a:bodyPr>
            <a:noAutofit/>
          </a:bodyPr>
          <a:lstStyle/>
          <a:p>
            <a:pPr>
              <a:buNone/>
            </a:pPr>
            <a:r>
              <a:rPr lang="en-US" sz="5400" b="1" dirty="0" smtClean="0"/>
              <a:t>Transport</a:t>
            </a:r>
            <a:endParaRPr lang="en-US" sz="5400" dirty="0" smtClean="0"/>
          </a:p>
          <a:p>
            <a:r>
              <a:rPr lang="en-US" sz="3200" dirty="0" smtClean="0"/>
              <a:t>Diffusion </a:t>
            </a:r>
            <a:r>
              <a:rPr lang="en-US" sz="3200" dirty="0"/>
              <a:t>and Osmosis are both types of </a:t>
            </a:r>
            <a:r>
              <a:rPr lang="en-US" sz="3200" b="1" dirty="0"/>
              <a:t>PASSIVE TRANSPORT </a:t>
            </a:r>
            <a:r>
              <a:rPr lang="en-US" sz="3200" dirty="0"/>
              <a:t>- that is, no energy is required for the molecules to move into or out of the cell</a:t>
            </a:r>
            <a:r>
              <a:rPr lang="en-US" sz="3200" dirty="0" smtClean="0"/>
              <a:t>.</a:t>
            </a:r>
          </a:p>
          <a:p>
            <a:r>
              <a:rPr lang="en-US" sz="3200" dirty="0"/>
              <a:t>Sometimes, large molecules cannot cross the plasma membrane, and are "helped" across by carrier proteins - this process is called facilitated diffusion.</a:t>
            </a:r>
          </a:p>
          <a:p>
            <a:r>
              <a:rPr lang="en-US" sz="3200" dirty="0"/>
              <a:t>This process, if carried out against the concentration gradient, is called </a:t>
            </a:r>
            <a:r>
              <a:rPr lang="en-US" sz="3200" b="1" dirty="0"/>
              <a:t>ACTIVE TRANSPORT</a:t>
            </a:r>
            <a:r>
              <a:rPr lang="en-US" sz="3200" dirty="0"/>
              <a:t>, requires energy</a:t>
            </a:r>
            <a:r>
              <a:rPr lang="en-US" sz="3200" dirty="0"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646"/>
            <a:ext cx="8229600" cy="1143000"/>
          </a:xfrm>
        </p:spPr>
        <p:txBody>
          <a:bodyPr/>
          <a:lstStyle/>
          <a:p>
            <a:r>
              <a:rPr lang="en-US" dirty="0" smtClean="0"/>
              <a:t>Key Terms - Solutions</a:t>
            </a:r>
            <a:endParaRPr lang="en-US" dirty="0"/>
          </a:p>
        </p:txBody>
      </p:sp>
      <p:sp>
        <p:nvSpPr>
          <p:cNvPr id="3" name="Content Placeholder 2"/>
          <p:cNvSpPr>
            <a:spLocks noGrp="1"/>
          </p:cNvSpPr>
          <p:nvPr>
            <p:ph sz="quarter" idx="1"/>
          </p:nvPr>
        </p:nvSpPr>
        <p:spPr>
          <a:xfrm>
            <a:off x="0" y="1090354"/>
            <a:ext cx="9144000" cy="5035810"/>
          </a:xfrm>
        </p:spPr>
        <p:txBody>
          <a:bodyPr>
            <a:normAutofit/>
          </a:bodyPr>
          <a:lstStyle/>
          <a:p>
            <a:pPr>
              <a:buNone/>
            </a:pPr>
            <a:r>
              <a:rPr lang="en-US" b="1" dirty="0" smtClean="0"/>
              <a:t>Type of Solutions: Overview</a:t>
            </a:r>
            <a:endParaRPr lang="en-US" dirty="0" smtClean="0"/>
          </a:p>
        </p:txBody>
      </p:sp>
      <p:graphicFrame>
        <p:nvGraphicFramePr>
          <p:cNvPr id="4" name="Table 3"/>
          <p:cNvGraphicFramePr>
            <a:graphicFrameLocks noGrp="1"/>
          </p:cNvGraphicFramePr>
          <p:nvPr/>
        </p:nvGraphicFramePr>
        <p:xfrm>
          <a:off x="0" y="1897138"/>
          <a:ext cx="9144000" cy="4632959"/>
        </p:xfrm>
        <a:graphic>
          <a:graphicData uri="http://schemas.openxmlformats.org/drawingml/2006/table">
            <a:tbl>
              <a:tblPr firstRow="1" bandRow="1">
                <a:tableStyleId>{5C22544A-7EE6-4342-B048-85BDC9FD1C3A}</a:tableStyleId>
              </a:tblPr>
              <a:tblGrid>
                <a:gridCol w="2478691"/>
                <a:gridCol w="6665309"/>
              </a:tblGrid>
              <a:tr h="370840">
                <a:tc>
                  <a:txBody>
                    <a:bodyPr/>
                    <a:lstStyle/>
                    <a:p>
                      <a:r>
                        <a:rPr lang="en-US" sz="2800" dirty="0" smtClean="0"/>
                        <a:t>Solution</a:t>
                      </a:r>
                      <a:endParaRPr lang="en-US" sz="2800" dirty="0"/>
                    </a:p>
                  </a:txBody>
                  <a:tcPr/>
                </a:tc>
                <a:tc>
                  <a:txBody>
                    <a:bodyPr/>
                    <a:lstStyle/>
                    <a:p>
                      <a:endParaRPr lang="en-US" sz="28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dirty="0" smtClean="0"/>
                        <a:t>ISOTONIC</a:t>
                      </a:r>
                    </a:p>
                    <a:p>
                      <a:pPr marL="0" marR="0" indent="0" algn="l" defTabSz="457200" rtl="0" eaLnBrk="1" fontAlgn="auto" latinLnBrk="0" hangingPunct="1">
                        <a:lnSpc>
                          <a:spcPct val="100000"/>
                        </a:lnSpc>
                        <a:spcBef>
                          <a:spcPts val="0"/>
                        </a:spcBef>
                        <a:spcAft>
                          <a:spcPts val="0"/>
                        </a:spcAft>
                        <a:buClrTx/>
                        <a:buSzTx/>
                        <a:buFontTx/>
                        <a:buNone/>
                        <a:tabLst/>
                        <a:defRPr/>
                      </a:pPr>
                      <a:r>
                        <a:rPr lang="en-US" sz="2800" dirty="0" smtClean="0"/>
                        <a:t>"</a:t>
                      </a:r>
                      <a:r>
                        <a:rPr lang="en-US" sz="2800" b="1" dirty="0" smtClean="0"/>
                        <a:t>ISO"</a:t>
                      </a:r>
                      <a:r>
                        <a:rPr lang="en-US" sz="2800" dirty="0" smtClean="0"/>
                        <a:t> means the same</a:t>
                      </a:r>
                    </a:p>
                  </a:txBody>
                  <a:tcPr/>
                </a:tc>
                <a:tc>
                  <a:txBody>
                    <a:bodyPr/>
                    <a:lstStyle/>
                    <a:p>
                      <a:r>
                        <a:rPr lang="en-US" sz="2800" dirty="0" smtClean="0"/>
                        <a:t>If the concentration of solute (salt) is equal on both sides</a:t>
                      </a:r>
                    </a:p>
                    <a:p>
                      <a:r>
                        <a:rPr lang="en-US" sz="2800" dirty="0" smtClean="0"/>
                        <a:t>-No net movement of water</a:t>
                      </a:r>
                    </a:p>
                  </a:txBody>
                  <a:tcPr/>
                </a:tc>
              </a:tr>
              <a:tr h="370840">
                <a:tc>
                  <a:txBody>
                    <a:bodyPr/>
                    <a:lstStyle/>
                    <a:p>
                      <a:r>
                        <a:rPr lang="en-US" sz="2800" dirty="0" smtClean="0"/>
                        <a:t>HYPOTONIC</a:t>
                      </a:r>
                    </a:p>
                    <a:p>
                      <a:r>
                        <a:rPr lang="en-US" sz="2800" dirty="0" smtClean="0"/>
                        <a:t>"</a:t>
                      </a:r>
                      <a:r>
                        <a:rPr lang="en-US" sz="2800" b="1" dirty="0" smtClean="0"/>
                        <a:t>HYPO"</a:t>
                      </a:r>
                      <a:r>
                        <a:rPr lang="en-US" sz="2800" dirty="0" smtClean="0"/>
                        <a:t> means less</a:t>
                      </a:r>
                      <a:endParaRPr lang="en-US" sz="2800" dirty="0"/>
                    </a:p>
                  </a:txBody>
                  <a:tcPr/>
                </a:tc>
                <a:tc>
                  <a:txBody>
                    <a:bodyPr/>
                    <a:lstStyle/>
                    <a:p>
                      <a:r>
                        <a:rPr lang="en-US" sz="2800" dirty="0" smtClean="0"/>
                        <a:t>In this case there are less solute (salt) molecules outside the cell</a:t>
                      </a:r>
                    </a:p>
                    <a:p>
                      <a:r>
                        <a:rPr lang="en-US" sz="2800" dirty="0" smtClean="0"/>
                        <a:t>-The cell will gain water and grow larger</a:t>
                      </a:r>
                    </a:p>
                  </a:txBody>
                  <a:tcPr/>
                </a:tc>
              </a:tr>
              <a:tr h="370840">
                <a:tc>
                  <a:txBody>
                    <a:bodyPr/>
                    <a:lstStyle/>
                    <a:p>
                      <a:r>
                        <a:rPr lang="en-US" sz="2800" dirty="0" smtClean="0"/>
                        <a:t>HYPERTONIC</a:t>
                      </a:r>
                    </a:p>
                    <a:p>
                      <a:r>
                        <a:rPr lang="en-US" sz="2800" b="1" dirty="0" smtClean="0"/>
                        <a:t>"HYPER"</a:t>
                      </a:r>
                      <a:r>
                        <a:rPr lang="en-US" sz="2800" dirty="0" smtClean="0"/>
                        <a:t> means more</a:t>
                      </a:r>
                      <a:endParaRPr lang="en-US" sz="2800" dirty="0"/>
                    </a:p>
                  </a:txBody>
                  <a:tcPr/>
                </a:tc>
                <a:tc>
                  <a:txBody>
                    <a:bodyPr/>
                    <a:lstStyle/>
                    <a:p>
                      <a:r>
                        <a:rPr lang="en-US" sz="2800" dirty="0" smtClean="0"/>
                        <a:t>The word, in this case there are more solute (salt) molecules outside the cell</a:t>
                      </a:r>
                    </a:p>
                    <a:p>
                      <a:pPr marL="0" marR="0" indent="0" algn="l" defTabSz="457200" rtl="0" eaLnBrk="1" fontAlgn="auto" latinLnBrk="0" hangingPunct="1">
                        <a:lnSpc>
                          <a:spcPct val="100000"/>
                        </a:lnSpc>
                        <a:spcBef>
                          <a:spcPts val="0"/>
                        </a:spcBef>
                        <a:spcAft>
                          <a:spcPts val="0"/>
                        </a:spcAft>
                        <a:buClrTx/>
                        <a:buSzTx/>
                        <a:buFontTx/>
                        <a:buNone/>
                        <a:tabLst/>
                        <a:defRPr/>
                      </a:pPr>
                      <a:r>
                        <a:rPr lang="en-US" sz="2800" dirty="0" smtClean="0"/>
                        <a:t>-The cell will lose water and shrink</a:t>
                      </a:r>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5711" y="273050"/>
            <a:ext cx="8561089" cy="1143000"/>
          </a:xfrm>
        </p:spPr>
        <p:txBody>
          <a:bodyPr/>
          <a:lstStyle/>
          <a:p>
            <a:r>
              <a:rPr lang="en-US" sz="4800" dirty="0" smtClean="0"/>
              <a:t>ISOTONIC</a:t>
            </a:r>
            <a:endParaRPr lang="en-US" sz="4800" dirty="0"/>
          </a:p>
        </p:txBody>
      </p:sp>
      <p:sp>
        <p:nvSpPr>
          <p:cNvPr id="4" name="Text Placeholder 3"/>
          <p:cNvSpPr>
            <a:spLocks noGrp="1"/>
          </p:cNvSpPr>
          <p:nvPr>
            <p:ph type="body" idx="1"/>
          </p:nvPr>
        </p:nvSpPr>
        <p:spPr>
          <a:xfrm>
            <a:off x="535520" y="1447800"/>
            <a:ext cx="4112680" cy="762000"/>
          </a:xfrm>
        </p:spPr>
        <p:txBody>
          <a:bodyPr/>
          <a:lstStyle/>
          <a:p>
            <a:r>
              <a:rPr lang="en-US" sz="3200" dirty="0" smtClean="0"/>
              <a:t>"</a:t>
            </a:r>
            <a:r>
              <a:rPr lang="en-US" sz="3200" dirty="0"/>
              <a:t>ISO"</a:t>
            </a:r>
            <a:r>
              <a:rPr lang="en-US" sz="3200" dirty="0" smtClean="0"/>
              <a:t> means the same</a:t>
            </a:r>
          </a:p>
        </p:txBody>
      </p:sp>
      <p:sp>
        <p:nvSpPr>
          <p:cNvPr id="6" name="Text Placeholder 5"/>
          <p:cNvSpPr>
            <a:spLocks noGrp="1"/>
          </p:cNvSpPr>
          <p:nvPr>
            <p:ph type="body" sz="half" idx="3"/>
          </p:nvPr>
        </p:nvSpPr>
        <p:spPr>
          <a:xfrm>
            <a:off x="4574120" y="1447800"/>
            <a:ext cx="4112680" cy="762000"/>
          </a:xfrm>
        </p:spPr>
        <p:txBody>
          <a:bodyPr>
            <a:normAutofit fontScale="92500" lnSpcReduction="20000"/>
          </a:bodyPr>
          <a:lstStyle/>
          <a:p>
            <a:r>
              <a:rPr lang="en-US" dirty="0" smtClean="0"/>
              <a:t>Same solution on both sides</a:t>
            </a:r>
          </a:p>
          <a:p>
            <a:r>
              <a:rPr lang="en-US" dirty="0" smtClean="0"/>
              <a:t>Equal movement in and out</a:t>
            </a:r>
            <a:endParaRPr lang="en-US" dirty="0"/>
          </a:p>
        </p:txBody>
      </p:sp>
      <p:sp>
        <p:nvSpPr>
          <p:cNvPr id="5" name="Content Placeholder 4"/>
          <p:cNvSpPr>
            <a:spLocks noGrp="1"/>
          </p:cNvSpPr>
          <p:nvPr>
            <p:ph sz="half" idx="2"/>
          </p:nvPr>
        </p:nvSpPr>
        <p:spPr>
          <a:xfrm>
            <a:off x="535520" y="2247900"/>
            <a:ext cx="4112680" cy="3886200"/>
          </a:xfrm>
        </p:spPr>
        <p:txBody>
          <a:bodyPr>
            <a:noAutofit/>
          </a:bodyPr>
          <a:lstStyle/>
          <a:p>
            <a:r>
              <a:rPr lang="en-US" sz="3200" dirty="0" smtClean="0"/>
              <a:t>If the concentration of solute (salt) is equal on both sides, the water will move back in forth but it won't have any result on the overall amount of water on either side. </a:t>
            </a:r>
          </a:p>
        </p:txBody>
      </p:sp>
      <p:pic>
        <p:nvPicPr>
          <p:cNvPr id="8" name="Content Placeholder 7" descr="553px-Osmotic_pressure_on_blood_cells_diagram_svg.png"/>
          <p:cNvPicPr>
            <a:picLocks noGrp="1" noChangeAspect="1"/>
          </p:cNvPicPr>
          <p:nvPr>
            <p:ph sz="half" idx="4"/>
          </p:nvPr>
        </p:nvPicPr>
        <p:blipFill>
          <a:blip r:embed="rId2"/>
          <a:srcRect l="33470" t="-43402" r="33595" b="-43402"/>
          <a:stretch>
            <a:fillRect/>
          </a:stretch>
        </p:blipFill>
        <p:spPr>
          <a:xfrm>
            <a:off x="5221875" y="822155"/>
            <a:ext cx="2443708" cy="6585476"/>
          </a:xfr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HYPOTONIC</a:t>
            </a:r>
            <a:endParaRPr lang="en-US" sz="4800" dirty="0"/>
          </a:p>
        </p:txBody>
      </p:sp>
      <p:sp>
        <p:nvSpPr>
          <p:cNvPr id="3" name="Text Placeholder 2"/>
          <p:cNvSpPr>
            <a:spLocks noGrp="1"/>
          </p:cNvSpPr>
          <p:nvPr>
            <p:ph type="body" idx="1"/>
          </p:nvPr>
        </p:nvSpPr>
        <p:spPr>
          <a:xfrm>
            <a:off x="0" y="1535113"/>
            <a:ext cx="4497388" cy="639762"/>
          </a:xfrm>
        </p:spPr>
        <p:txBody>
          <a:bodyPr/>
          <a:lstStyle/>
          <a:p>
            <a:r>
              <a:rPr lang="en-US" sz="3200" dirty="0"/>
              <a:t>"HYPO" means </a:t>
            </a:r>
            <a:r>
              <a:rPr lang="en-US" sz="3200" dirty="0" smtClean="0"/>
              <a:t>less</a:t>
            </a:r>
            <a:endParaRPr lang="en-US" sz="3200" dirty="0"/>
          </a:p>
        </p:txBody>
      </p:sp>
      <p:sp>
        <p:nvSpPr>
          <p:cNvPr id="5" name="Text Placeholder 4"/>
          <p:cNvSpPr>
            <a:spLocks noGrp="1"/>
          </p:cNvSpPr>
          <p:nvPr>
            <p:ph type="body" sz="half" idx="3"/>
          </p:nvPr>
        </p:nvSpPr>
        <p:spPr>
          <a:xfrm>
            <a:off x="5554104" y="1535113"/>
            <a:ext cx="3589896" cy="639762"/>
          </a:xfrm>
        </p:spPr>
        <p:txBody>
          <a:bodyPr>
            <a:normAutofit fontScale="92500"/>
          </a:bodyPr>
          <a:lstStyle/>
          <a:p>
            <a:r>
              <a:rPr lang="en-US" dirty="0" smtClean="0"/>
              <a:t>“Hypo = Hippo (big fat guy)”</a:t>
            </a:r>
            <a:endParaRPr lang="en-US" dirty="0"/>
          </a:p>
        </p:txBody>
      </p:sp>
      <p:sp>
        <p:nvSpPr>
          <p:cNvPr id="4" name="Content Placeholder 3"/>
          <p:cNvSpPr>
            <a:spLocks noGrp="1"/>
          </p:cNvSpPr>
          <p:nvPr>
            <p:ph sz="half" idx="2"/>
          </p:nvPr>
        </p:nvSpPr>
        <p:spPr>
          <a:xfrm>
            <a:off x="-1" y="2174874"/>
            <a:ext cx="5554105" cy="4235615"/>
          </a:xfrm>
        </p:spPr>
        <p:txBody>
          <a:bodyPr>
            <a:normAutofit/>
          </a:bodyPr>
          <a:lstStyle/>
          <a:p>
            <a:pPr fontAlgn="t"/>
            <a:r>
              <a:rPr lang="en-US" sz="3200" dirty="0"/>
              <a:t>L</a:t>
            </a:r>
            <a:r>
              <a:rPr lang="en-US" sz="3200" dirty="0" smtClean="0"/>
              <a:t>ess </a:t>
            </a:r>
            <a:r>
              <a:rPr lang="en-US" sz="3200" dirty="0"/>
              <a:t>solute (salt) molecules outside the cell, since salt sucks, water will move into the cell.</a:t>
            </a:r>
          </a:p>
          <a:p>
            <a:pPr fontAlgn="t"/>
            <a:r>
              <a:rPr lang="en-US" sz="3200" dirty="0"/>
              <a:t>The cell will gain water and grow larger.</a:t>
            </a:r>
            <a:r>
              <a:rPr lang="en-US" sz="3200" dirty="0" smtClean="0"/>
              <a:t> </a:t>
            </a:r>
          </a:p>
        </p:txBody>
      </p:sp>
      <p:pic>
        <p:nvPicPr>
          <p:cNvPr id="7" name="Content Placeholder 6" descr="553px-Osmotic_pressure_on_blood_cells_diagram_svg.png"/>
          <p:cNvPicPr>
            <a:picLocks noGrp="1" noChangeAspect="1"/>
          </p:cNvPicPr>
          <p:nvPr>
            <p:ph sz="half" idx="4"/>
          </p:nvPr>
        </p:nvPicPr>
        <p:blipFill>
          <a:blip r:embed="rId2"/>
          <a:srcRect l="66784" t="-43402" b="-43402"/>
          <a:stretch>
            <a:fillRect/>
          </a:stretch>
        </p:blipFill>
        <p:spPr>
          <a:xfrm rot="2603608">
            <a:off x="6216743" y="1320356"/>
            <a:ext cx="1655821" cy="4873359"/>
          </a:xfr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smtClean="0"/>
              <a:t>HYPOTONIC</a:t>
            </a:r>
            <a:br>
              <a:rPr lang="en-US" b="1" dirty="0" smtClean="0"/>
            </a:br>
            <a:r>
              <a:rPr lang="en-US" b="1" dirty="0" smtClean="0"/>
              <a:t>Strategies </a:t>
            </a:r>
            <a:endParaRPr lang="en-US" dirty="0"/>
          </a:p>
        </p:txBody>
      </p:sp>
      <p:sp>
        <p:nvSpPr>
          <p:cNvPr id="3" name="Text Placeholder 2"/>
          <p:cNvSpPr>
            <a:spLocks noGrp="1"/>
          </p:cNvSpPr>
          <p:nvPr>
            <p:ph type="body" idx="1"/>
          </p:nvPr>
        </p:nvSpPr>
        <p:spPr>
          <a:xfrm>
            <a:off x="-1" y="1215232"/>
            <a:ext cx="5980852" cy="639762"/>
          </a:xfrm>
        </p:spPr>
        <p:txBody>
          <a:bodyPr>
            <a:noAutofit/>
          </a:bodyPr>
          <a:lstStyle/>
          <a:p>
            <a:r>
              <a:rPr lang="en-US" sz="2800" dirty="0" smtClean="0"/>
              <a:t>How to deal with swelling up and not pop!</a:t>
            </a:r>
            <a:endParaRPr lang="en-US" sz="2800" dirty="0"/>
          </a:p>
        </p:txBody>
      </p:sp>
      <p:sp>
        <p:nvSpPr>
          <p:cNvPr id="5" name="Text Placeholder 4"/>
          <p:cNvSpPr>
            <a:spLocks noGrp="1"/>
          </p:cNvSpPr>
          <p:nvPr>
            <p:ph type="body" sz="half" idx="3"/>
          </p:nvPr>
        </p:nvSpPr>
        <p:spPr>
          <a:xfrm rot="16200000">
            <a:off x="4505784" y="1355031"/>
            <a:ext cx="3589896" cy="639762"/>
          </a:xfrm>
        </p:spPr>
        <p:txBody>
          <a:bodyPr>
            <a:normAutofit/>
          </a:bodyPr>
          <a:lstStyle/>
          <a:p>
            <a:r>
              <a:rPr lang="en-US" sz="2800" dirty="0" smtClean="0"/>
              <a:t>Contractile Vacuole </a:t>
            </a:r>
            <a:endParaRPr lang="en-US" sz="2800" dirty="0"/>
          </a:p>
        </p:txBody>
      </p:sp>
      <p:sp>
        <p:nvSpPr>
          <p:cNvPr id="4" name="Content Placeholder 3"/>
          <p:cNvSpPr>
            <a:spLocks noGrp="1"/>
          </p:cNvSpPr>
          <p:nvPr>
            <p:ph sz="half" idx="2"/>
          </p:nvPr>
        </p:nvSpPr>
        <p:spPr>
          <a:xfrm>
            <a:off x="0" y="1854994"/>
            <a:ext cx="5217493" cy="4683126"/>
          </a:xfrm>
        </p:spPr>
        <p:txBody>
          <a:bodyPr>
            <a:noAutofit/>
          </a:bodyPr>
          <a:lstStyle/>
          <a:p>
            <a:pPr fontAlgn="t"/>
            <a:r>
              <a:rPr lang="en-US" sz="3600" dirty="0" smtClean="0"/>
              <a:t>ANIMAL CELL:</a:t>
            </a:r>
          </a:p>
          <a:p>
            <a:pPr lvl="1" fontAlgn="t"/>
            <a:r>
              <a:rPr lang="en-US" sz="2800" dirty="0" smtClean="0"/>
              <a:t>The cell may be in danger of bursting, organelles called CONTRACTILE VACUOLES will pump water out of the cell to prevent this</a:t>
            </a:r>
          </a:p>
          <a:p>
            <a:pPr fontAlgn="t"/>
            <a:r>
              <a:rPr lang="en-US" sz="3600" dirty="0" smtClean="0"/>
              <a:t>PLANT CELL:</a:t>
            </a:r>
          </a:p>
          <a:p>
            <a:pPr lvl="1" fontAlgn="t"/>
            <a:r>
              <a:rPr lang="en-US" sz="2800" dirty="0" smtClean="0"/>
              <a:t>The central vacuoles will fill and the plant becomes stiff, the cell wall keeps the plant from bursting</a:t>
            </a:r>
          </a:p>
        </p:txBody>
      </p:sp>
      <p:pic>
        <p:nvPicPr>
          <p:cNvPr id="10" name="Picture 9" descr="Screen shot 2012-10-02 at 7.40.18 PM.png">
            <a:hlinkClick r:id="rId2"/>
          </p:cNvPr>
          <p:cNvPicPr>
            <a:picLocks noChangeAspect="1"/>
          </p:cNvPicPr>
          <p:nvPr/>
        </p:nvPicPr>
        <p:blipFill>
          <a:blip r:embed="rId3"/>
          <a:stretch>
            <a:fillRect/>
          </a:stretch>
        </p:blipFill>
        <p:spPr>
          <a:xfrm>
            <a:off x="6620613" y="1284101"/>
            <a:ext cx="2523387" cy="1781545"/>
          </a:xfrm>
          <a:prstGeom prst="rect">
            <a:avLst/>
          </a:prstGeom>
        </p:spPr>
      </p:pic>
      <p:pic>
        <p:nvPicPr>
          <p:cNvPr id="9" name="Picture 8" descr="Mader_Osmosis_PlantCell.gif"/>
          <p:cNvPicPr>
            <a:picLocks noChangeAspect="1"/>
          </p:cNvPicPr>
          <p:nvPr/>
        </p:nvPicPr>
        <p:blipFill>
          <a:blip r:embed="rId4"/>
          <a:stretch>
            <a:fillRect/>
          </a:stretch>
        </p:blipFill>
        <p:spPr>
          <a:xfrm>
            <a:off x="4997837" y="3748377"/>
            <a:ext cx="4146164" cy="3109623"/>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8864"/>
            <a:ext cx="7772400" cy="1143000"/>
          </a:xfrm>
        </p:spPr>
        <p:txBody>
          <a:bodyPr/>
          <a:lstStyle/>
          <a:p>
            <a:r>
              <a:rPr lang="en-US" sz="4400" b="1" dirty="0" smtClean="0"/>
              <a:t>HYPERTONIC</a:t>
            </a:r>
            <a:endParaRPr lang="en-US" sz="4400" dirty="0"/>
          </a:p>
        </p:txBody>
      </p:sp>
      <p:sp>
        <p:nvSpPr>
          <p:cNvPr id="3" name="Text Placeholder 2"/>
          <p:cNvSpPr>
            <a:spLocks noGrp="1"/>
          </p:cNvSpPr>
          <p:nvPr>
            <p:ph type="body" idx="1"/>
          </p:nvPr>
        </p:nvSpPr>
        <p:spPr>
          <a:xfrm>
            <a:off x="0" y="1320926"/>
            <a:ext cx="4040188" cy="639762"/>
          </a:xfrm>
        </p:spPr>
        <p:txBody>
          <a:bodyPr>
            <a:normAutofit fontScale="92500"/>
          </a:bodyPr>
          <a:lstStyle/>
          <a:p>
            <a:r>
              <a:rPr lang="en-US" sz="3600" dirty="0"/>
              <a:t>"HYPER" means </a:t>
            </a:r>
            <a:r>
              <a:rPr lang="en-US" sz="3600" dirty="0" smtClean="0"/>
              <a:t>more</a:t>
            </a:r>
            <a:endParaRPr lang="en-US" sz="3600" dirty="0"/>
          </a:p>
        </p:txBody>
      </p:sp>
      <p:sp>
        <p:nvSpPr>
          <p:cNvPr id="5" name="Text Placeholder 4"/>
          <p:cNvSpPr>
            <a:spLocks noGrp="1"/>
          </p:cNvSpPr>
          <p:nvPr>
            <p:ph type="body" sz="half" idx="3"/>
          </p:nvPr>
        </p:nvSpPr>
        <p:spPr>
          <a:xfrm>
            <a:off x="4953000" y="1233614"/>
            <a:ext cx="3733800" cy="762000"/>
          </a:xfrm>
        </p:spPr>
        <p:txBody>
          <a:bodyPr>
            <a:normAutofit fontScale="92500" lnSpcReduction="10000"/>
          </a:bodyPr>
          <a:lstStyle/>
          <a:p>
            <a:r>
              <a:rPr lang="en-US" dirty="0" smtClean="0"/>
              <a:t>“Hyper, hyper people burn lots of energy and are skinny!”</a:t>
            </a:r>
            <a:endParaRPr lang="en-US" dirty="0"/>
          </a:p>
        </p:txBody>
      </p:sp>
      <p:sp>
        <p:nvSpPr>
          <p:cNvPr id="4" name="Content Placeholder 3"/>
          <p:cNvSpPr>
            <a:spLocks noGrp="1"/>
          </p:cNvSpPr>
          <p:nvPr>
            <p:ph sz="half" idx="2"/>
          </p:nvPr>
        </p:nvSpPr>
        <p:spPr>
          <a:xfrm>
            <a:off x="0" y="1960688"/>
            <a:ext cx="4834978" cy="4683125"/>
          </a:xfrm>
        </p:spPr>
        <p:txBody>
          <a:bodyPr>
            <a:noAutofit/>
          </a:bodyPr>
          <a:lstStyle/>
          <a:p>
            <a:pPr fontAlgn="t"/>
            <a:r>
              <a:rPr lang="en-US" sz="2800" dirty="0" smtClean="0"/>
              <a:t>The </a:t>
            </a:r>
            <a:r>
              <a:rPr lang="en-US" sz="2800" dirty="0"/>
              <a:t>word, in this case there are more solute (salt) molecules outside the cell, which causes the water to be sucked in that direction.</a:t>
            </a:r>
            <a:endParaRPr lang="en-US" sz="2800" dirty="0" smtClean="0"/>
          </a:p>
          <a:p>
            <a:pPr fontAlgn="t"/>
            <a:r>
              <a:rPr lang="en-US" sz="2800" dirty="0" smtClean="0"/>
              <a:t>PLANT CELLS: </a:t>
            </a:r>
            <a:r>
              <a:rPr lang="en-US" sz="2800" dirty="0"/>
              <a:t>the central vacuole loses water and the cells shrink, causing wilting.</a:t>
            </a:r>
            <a:endParaRPr lang="en-US" sz="2800" dirty="0" smtClean="0"/>
          </a:p>
          <a:p>
            <a:pPr fontAlgn="t"/>
            <a:r>
              <a:rPr lang="en-US" sz="2800" dirty="0" smtClean="0"/>
              <a:t>ANIMAL CELLS: </a:t>
            </a:r>
            <a:r>
              <a:rPr lang="en-US" sz="2800" dirty="0"/>
              <a:t>the cells also shrink.</a:t>
            </a:r>
          </a:p>
          <a:p>
            <a:pPr lvl="1" fontAlgn="t"/>
            <a:r>
              <a:rPr lang="en-US" sz="2800" dirty="0"/>
              <a:t>In both cases, the cell may die.</a:t>
            </a:r>
            <a:endParaRPr lang="en-US" sz="2800" dirty="0" smtClean="0"/>
          </a:p>
          <a:p>
            <a:endParaRPr lang="en-US" sz="2800" dirty="0"/>
          </a:p>
        </p:txBody>
      </p:sp>
      <p:pic>
        <p:nvPicPr>
          <p:cNvPr id="8" name="Content Placeholder 7" descr="553px-Osmotic_pressure_on_blood_cells_diagram_svg.png"/>
          <p:cNvPicPr>
            <a:picLocks noGrp="1" noChangeAspect="1"/>
          </p:cNvPicPr>
          <p:nvPr>
            <p:ph sz="half" idx="4"/>
          </p:nvPr>
        </p:nvPicPr>
        <p:blipFill>
          <a:blip r:embed="rId2"/>
          <a:srcRect t="-43402" r="66908" b="-43402"/>
          <a:stretch>
            <a:fillRect/>
          </a:stretch>
        </p:blipFill>
        <p:spPr>
          <a:xfrm rot="1640528">
            <a:off x="5531632" y="1329121"/>
            <a:ext cx="1944531" cy="5744617"/>
          </a:xfr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8864"/>
            <a:ext cx="7772400" cy="1143000"/>
          </a:xfrm>
        </p:spPr>
        <p:txBody>
          <a:bodyPr>
            <a:normAutofit fontScale="90000"/>
          </a:bodyPr>
          <a:lstStyle/>
          <a:p>
            <a:r>
              <a:rPr lang="en-US" b="1" dirty="0" smtClean="0"/>
              <a:t>The Problem with </a:t>
            </a:r>
            <a:br>
              <a:rPr lang="en-US" b="1" dirty="0" smtClean="0"/>
            </a:br>
            <a:r>
              <a:rPr lang="en-US" b="1" dirty="0" err="1" smtClean="0"/>
              <a:t>HYPERTONICa</a:t>
            </a:r>
            <a:endParaRPr lang="en-US" dirty="0"/>
          </a:p>
        </p:txBody>
      </p:sp>
      <p:sp>
        <p:nvSpPr>
          <p:cNvPr id="3" name="Text Placeholder 2"/>
          <p:cNvSpPr>
            <a:spLocks noGrp="1"/>
          </p:cNvSpPr>
          <p:nvPr>
            <p:ph type="body" idx="1"/>
          </p:nvPr>
        </p:nvSpPr>
        <p:spPr>
          <a:xfrm>
            <a:off x="214208" y="1320927"/>
            <a:ext cx="4283180" cy="639762"/>
          </a:xfrm>
        </p:spPr>
        <p:txBody>
          <a:bodyPr>
            <a:noAutofit/>
          </a:bodyPr>
          <a:lstStyle/>
          <a:p>
            <a:r>
              <a:rPr lang="en-US" sz="4000" dirty="0" smtClean="0">
                <a:solidFill>
                  <a:srgbClr val="FF0000"/>
                </a:solidFill>
              </a:rPr>
              <a:t>DANGER!</a:t>
            </a:r>
            <a:endParaRPr lang="en-US" sz="4000" dirty="0">
              <a:solidFill>
                <a:srgbClr val="FF0000"/>
              </a:solidFill>
            </a:endParaRPr>
          </a:p>
        </p:txBody>
      </p:sp>
      <p:sp>
        <p:nvSpPr>
          <p:cNvPr id="5" name="Text Placeholder 4"/>
          <p:cNvSpPr>
            <a:spLocks noGrp="1"/>
          </p:cNvSpPr>
          <p:nvPr>
            <p:ph type="body" sz="half" idx="3"/>
          </p:nvPr>
        </p:nvSpPr>
        <p:spPr>
          <a:xfrm rot="1447733">
            <a:off x="4920437" y="2758861"/>
            <a:ext cx="4041775" cy="639762"/>
          </a:xfrm>
        </p:spPr>
        <p:txBody>
          <a:bodyPr>
            <a:noAutofit/>
          </a:bodyPr>
          <a:lstStyle/>
          <a:p>
            <a:r>
              <a:rPr lang="en-US" sz="3200" b="0" i="1" dirty="0"/>
              <a:t>Its a myth that drinking sea water will cause you to go </a:t>
            </a:r>
            <a:r>
              <a:rPr lang="en-US" sz="3200" b="0" i="1" dirty="0" smtClean="0"/>
              <a:t>insane</a:t>
            </a:r>
            <a:endParaRPr lang="en-US" sz="3200" b="0" i="1" dirty="0" smtClean="0"/>
          </a:p>
        </p:txBody>
      </p:sp>
      <p:sp>
        <p:nvSpPr>
          <p:cNvPr id="4" name="Content Placeholder 3"/>
          <p:cNvSpPr>
            <a:spLocks noGrp="1"/>
          </p:cNvSpPr>
          <p:nvPr>
            <p:ph sz="half" idx="2"/>
          </p:nvPr>
        </p:nvSpPr>
        <p:spPr>
          <a:xfrm>
            <a:off x="0" y="1960689"/>
            <a:ext cx="4712574" cy="3951288"/>
          </a:xfrm>
        </p:spPr>
        <p:txBody>
          <a:bodyPr>
            <a:noAutofit/>
          </a:bodyPr>
          <a:lstStyle/>
          <a:p>
            <a:pPr fontAlgn="t"/>
            <a:r>
              <a:rPr lang="en-US" sz="3200" dirty="0" smtClean="0"/>
              <a:t>This is why it is dangerous to drink sea water, people marooned at sea will speed up dehydration (and death) by drinking sea water.</a:t>
            </a:r>
          </a:p>
          <a:p>
            <a:pPr fontAlgn="t"/>
            <a:r>
              <a:rPr lang="en-US" sz="3200" dirty="0" smtClean="0"/>
              <a:t>This is also why "salting fields" was a common tactic during war, it would kill the crops in the field, thus causing food shortages.</a:t>
            </a:r>
          </a:p>
        </p:txBody>
      </p:sp>
      <p:pic>
        <p:nvPicPr>
          <p:cNvPr id="7" name="Picture 6" descr="des.jpg"/>
          <p:cNvPicPr>
            <a:picLocks noChangeAspect="1"/>
          </p:cNvPicPr>
          <p:nvPr/>
        </p:nvPicPr>
        <p:blipFill>
          <a:blip r:embed="rId2"/>
          <a:stretch>
            <a:fillRect/>
          </a:stretch>
        </p:blipFill>
        <p:spPr>
          <a:xfrm>
            <a:off x="4497388" y="3664076"/>
            <a:ext cx="4189412" cy="2611007"/>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Equity.thmx</Template>
  <TotalTime>130</TotalTime>
  <Words>722</Words>
  <Application>Microsoft Macintosh PowerPoint</Application>
  <PresentationFormat>On-screen Show (4:3)</PresentationFormat>
  <Paragraphs>70</Paragraphs>
  <Slides>11</Slides>
  <Notes>0</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Equity</vt:lpstr>
      <vt:lpstr>Osmosis Notes </vt:lpstr>
      <vt:lpstr>Key Terms - Osmosis</vt:lpstr>
      <vt:lpstr>Key Terms - Transport</vt:lpstr>
      <vt:lpstr>Key Terms - Solutions</vt:lpstr>
      <vt:lpstr>ISOTONIC</vt:lpstr>
      <vt:lpstr>HYPOTONIC</vt:lpstr>
      <vt:lpstr>HYPOTONIC Strategies </vt:lpstr>
      <vt:lpstr>HYPERTONIC</vt:lpstr>
      <vt:lpstr>The Problem with  HYPERTONICa</vt:lpstr>
      <vt:lpstr>Summary </vt:lpstr>
      <vt:lpstr>Helpful Sites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Osmosis </dc:title>
  <dc:creator>None</dc:creator>
  <cp:lastModifiedBy>None</cp:lastModifiedBy>
  <cp:revision>7</cp:revision>
  <dcterms:created xsi:type="dcterms:W3CDTF">2012-10-03T01:58:13Z</dcterms:created>
  <dcterms:modified xsi:type="dcterms:W3CDTF">2012-10-03T04:09:01Z</dcterms:modified>
</cp:coreProperties>
</file>