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Default Extension="jpeg" ContentType="image/jpeg"/>
  <Default Extension="xml" ContentType="application/xml"/>
  <Override PartName="/ppt/slides/slide9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Default Extension="gif" ContentType="image/gif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63" r:id="rId5"/>
    <p:sldId id="266" r:id="rId6"/>
    <p:sldId id="259" r:id="rId7"/>
    <p:sldId id="264" r:id="rId8"/>
    <p:sldId id="265" r:id="rId9"/>
    <p:sldId id="260" r:id="rId10"/>
    <p:sldId id="261" r:id="rId11"/>
    <p:sldId id="262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99" d="100"/>
          <a:sy n="99" d="100"/>
        </p:scale>
        <p:origin x="-116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621BA-57F4-A14E-A7C0-B5549CDDBC3E}" type="datetimeFigureOut">
              <a:rPr lang="en-US" smtClean="0"/>
              <a:pPr/>
              <a:t>11/26/12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4B1D7-CB20-534A-9BFC-795D185A9C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621BA-57F4-A14E-A7C0-B5549CDDBC3E}" type="datetimeFigureOut">
              <a:rPr lang="en-US" smtClean="0"/>
              <a:pPr/>
              <a:t>11/26/12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4B1D7-CB20-534A-9BFC-795D185A9C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621BA-57F4-A14E-A7C0-B5549CDDBC3E}" type="datetimeFigureOut">
              <a:rPr lang="en-US" smtClean="0"/>
              <a:pPr/>
              <a:t>11/26/12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4B1D7-CB20-534A-9BFC-795D185A9C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621BA-57F4-A14E-A7C0-B5549CDDBC3E}" type="datetimeFigureOut">
              <a:rPr lang="en-US" smtClean="0"/>
              <a:pPr/>
              <a:t>11/26/12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4B1D7-CB20-534A-9BFC-795D185A9C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621BA-57F4-A14E-A7C0-B5549CDDBC3E}" type="datetimeFigureOut">
              <a:rPr lang="en-US" smtClean="0"/>
              <a:pPr/>
              <a:t>11/26/12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4B1D7-CB20-534A-9BFC-795D185A9C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621BA-57F4-A14E-A7C0-B5549CDDBC3E}" type="datetimeFigureOut">
              <a:rPr lang="en-US" smtClean="0"/>
              <a:pPr/>
              <a:t>11/26/12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4B1D7-CB20-534A-9BFC-795D185A9C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621BA-57F4-A14E-A7C0-B5549CDDBC3E}" type="datetimeFigureOut">
              <a:rPr lang="en-US" smtClean="0"/>
              <a:pPr/>
              <a:t>11/26/12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4B1D7-CB20-534A-9BFC-795D185A9C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621BA-57F4-A14E-A7C0-B5549CDDBC3E}" type="datetimeFigureOut">
              <a:rPr lang="en-US" smtClean="0"/>
              <a:pPr/>
              <a:t>11/26/12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4B1D7-CB20-534A-9BFC-795D185A9C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621BA-57F4-A14E-A7C0-B5549CDDBC3E}" type="datetimeFigureOut">
              <a:rPr lang="en-US" smtClean="0"/>
              <a:pPr/>
              <a:t>11/26/12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4B1D7-CB20-534A-9BFC-795D185A9C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621BA-57F4-A14E-A7C0-B5549CDDBC3E}" type="datetimeFigureOut">
              <a:rPr lang="en-US" smtClean="0"/>
              <a:pPr/>
              <a:t>11/26/12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4B1D7-CB20-534A-9BFC-795D185A9C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621BA-57F4-A14E-A7C0-B5549CDDBC3E}" type="datetimeFigureOut">
              <a:rPr lang="en-US" smtClean="0"/>
              <a:pPr/>
              <a:t>11/26/12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4B1D7-CB20-534A-9BFC-795D185A9C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E621BA-57F4-A14E-A7C0-B5549CDDBC3E}" type="datetimeFigureOut">
              <a:rPr lang="en-US" smtClean="0"/>
              <a:pPr/>
              <a:t>11/26/12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14B1D7-CB20-534A-9BFC-795D185A9C4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hyperlink" Target="http://www.ucmp.berkeley.edu/greenalgae/greenalgae.html" TargetMode="External"/><Relationship Id="rId3" Type="http://schemas.openxmlformats.org/officeDocument/2006/relationships/image" Target="../media/image1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png"/><Relationship Id="rId3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Relationship Id="rId3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gi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3DxNwzzjm_4" TargetMode="External"/><Relationship Id="rId4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ccl.northwestern.edu/simevolution/obonu/cladograms/Open-This-File.swf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Phylogenetic</a:t>
            </a:r>
            <a:r>
              <a:rPr lang="en-US" dirty="0" smtClean="0"/>
              <a:t> Trees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7131" y="3886200"/>
            <a:ext cx="8149738" cy="1752600"/>
          </a:xfrm>
        </p:spPr>
        <p:txBody>
          <a:bodyPr>
            <a:normAutofit/>
          </a:bodyPr>
          <a:lstStyle/>
          <a:p>
            <a:r>
              <a:rPr lang="en-US" sz="4800" i="1" dirty="0" smtClean="0"/>
              <a:t>A diagram to show relationships between organisms. </a:t>
            </a:r>
            <a:endParaRPr lang="en-US" sz="48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plant_cladogram.jpg"/>
          <p:cNvPicPr>
            <a:picLocks noGrp="1" noChangeAspect="1"/>
          </p:cNvPicPr>
          <p:nvPr>
            <p:ph idx="1"/>
          </p:nvPr>
        </p:nvPicPr>
        <p:blipFill>
          <a:blip r:embed="rId2"/>
          <a:srcRect l="-56959" r="-56959"/>
          <a:stretch>
            <a:fillRect/>
          </a:stretch>
        </p:blipFill>
        <p:spPr>
          <a:xfrm>
            <a:off x="-2644837" y="218072"/>
            <a:ext cx="14428764" cy="663992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Charophytes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Green Algae	</a:t>
            </a:r>
            <a:endParaRPr lang="en-US" sz="32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0" y="2174875"/>
            <a:ext cx="4497388" cy="3951288"/>
          </a:xfrm>
        </p:spPr>
        <p:txBody>
          <a:bodyPr>
            <a:normAutofit/>
          </a:bodyPr>
          <a:lstStyle/>
          <a:p>
            <a:r>
              <a:rPr lang="en-US" sz="3200" dirty="0"/>
              <a:t>Spirogyra, </a:t>
            </a:r>
            <a:r>
              <a:rPr lang="en-US" sz="3200" dirty="0" err="1" smtClean="0"/>
              <a:t>stonewoand</a:t>
            </a:r>
            <a:r>
              <a:rPr lang="en-US" sz="3200" dirty="0" smtClean="0"/>
              <a:t> desmids are all members of this fresh-water group of "</a:t>
            </a:r>
            <a:r>
              <a:rPr lang="en-US" sz="3200" dirty="0" smtClean="0">
                <a:hlinkClick r:id="rId2"/>
              </a:rPr>
              <a:t>green algae". </a:t>
            </a:r>
          </a:p>
          <a:p>
            <a:r>
              <a:rPr lang="en-US" sz="3200" dirty="0" smtClean="0"/>
              <a:t>The base of the plant family </a:t>
            </a:r>
            <a:endParaRPr lang="en-US" sz="2800" dirty="0"/>
          </a:p>
        </p:txBody>
      </p:sp>
      <p:pic>
        <p:nvPicPr>
          <p:cNvPr id="8" name="Content Placeholder 7" descr="Spirogyra.jpg"/>
          <p:cNvPicPr>
            <a:picLocks noGrp="1" noChangeAspect="1"/>
          </p:cNvPicPr>
          <p:nvPr>
            <p:ph sz="quarter" idx="4"/>
          </p:nvPr>
        </p:nvPicPr>
        <p:blipFill>
          <a:blip r:embed="rId3"/>
          <a:srcRect l="-1145" r="-1145"/>
          <a:stretch>
            <a:fillRect/>
          </a:stretch>
        </p:blipFill>
        <p:spPr>
          <a:xfrm>
            <a:off x="4404300" y="1535113"/>
            <a:ext cx="4955726" cy="484477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51816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Ancestral Vs Derived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>
          <a:xfrm>
            <a:off x="0" y="838200"/>
            <a:ext cx="39370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Ancestral:</a:t>
            </a:r>
          </a:p>
          <a:p>
            <a:pPr lvl="2"/>
            <a:r>
              <a:rPr lang="en-US" dirty="0" smtClean="0"/>
              <a:t>Trait of the ancestor</a:t>
            </a:r>
          </a:p>
          <a:p>
            <a:pPr lvl="2"/>
            <a:r>
              <a:rPr lang="en-US" dirty="0" smtClean="0"/>
              <a:t>“Older model”</a:t>
            </a:r>
          </a:p>
          <a:p>
            <a:pPr lvl="3"/>
            <a:r>
              <a:rPr lang="en-US" dirty="0" smtClean="0"/>
              <a:t>Often less complex</a:t>
            </a:r>
          </a:p>
          <a:p>
            <a:pPr lvl="3"/>
            <a:r>
              <a:rPr lang="en-US" dirty="0" smtClean="0"/>
              <a:t>Like the prokaryotes 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>
          <a:xfrm>
            <a:off x="3937000" y="838200"/>
            <a:ext cx="52070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Derived:</a:t>
            </a:r>
          </a:p>
          <a:p>
            <a:pPr lvl="2"/>
            <a:r>
              <a:rPr lang="en-US" b="1" dirty="0" smtClean="0"/>
              <a:t>Trait that is present in the organism, but not in the common ancestor (of the group being considered).  </a:t>
            </a:r>
            <a:endParaRPr lang="en-US" b="1" dirty="0" smtClean="0">
              <a:solidFill>
                <a:srgbClr val="FFFFFF"/>
              </a:solidFill>
            </a:endParaRPr>
          </a:p>
          <a:p>
            <a:pPr lvl="2"/>
            <a:r>
              <a:rPr lang="en-US" b="1" dirty="0" smtClean="0"/>
              <a:t>“New and Improved Model” </a:t>
            </a:r>
          </a:p>
          <a:p>
            <a:pPr lvl="3"/>
            <a:r>
              <a:rPr lang="en-US" dirty="0" smtClean="0"/>
              <a:t>Not always more complex, but usually</a:t>
            </a:r>
          </a:p>
          <a:p>
            <a:pPr lvl="3"/>
            <a:r>
              <a:rPr lang="en-US" dirty="0" smtClean="0"/>
              <a:t>Like Eukaryotes</a:t>
            </a:r>
          </a:p>
          <a:p>
            <a:pPr lvl="3"/>
            <a:endParaRPr lang="en-US" dirty="0"/>
          </a:p>
        </p:txBody>
      </p:sp>
      <p:pic>
        <p:nvPicPr>
          <p:cNvPr id="15" name="Picture 14" descr="Prokaryote_cell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2776" y="3309542"/>
            <a:ext cx="4330378" cy="3356043"/>
          </a:xfrm>
          <a:prstGeom prst="rect">
            <a:avLst/>
          </a:prstGeom>
        </p:spPr>
      </p:pic>
      <p:pic>
        <p:nvPicPr>
          <p:cNvPr id="16" name="Picture 15" descr="euk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58277" y="3694372"/>
            <a:ext cx="4185723" cy="316362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239000" cy="846667"/>
          </a:xfrm>
        </p:spPr>
        <p:txBody>
          <a:bodyPr/>
          <a:lstStyle/>
          <a:p>
            <a:r>
              <a:rPr lang="en-US" dirty="0" err="1" smtClean="0"/>
              <a:t>Cladistics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25400" y="695262"/>
            <a:ext cx="8941682" cy="5142653"/>
          </a:xfrm>
        </p:spPr>
        <p:txBody>
          <a:bodyPr>
            <a:normAutofit/>
          </a:bodyPr>
          <a:lstStyle/>
          <a:p>
            <a:r>
              <a:rPr lang="en-US" dirty="0" smtClean="0"/>
              <a:t>What:</a:t>
            </a:r>
          </a:p>
          <a:p>
            <a:pPr lvl="1"/>
            <a:r>
              <a:rPr lang="en-US" dirty="0" smtClean="0"/>
              <a:t>Used to determine relative timing of divergences. </a:t>
            </a:r>
          </a:p>
          <a:p>
            <a:pPr lvl="1"/>
            <a:r>
              <a:rPr lang="en-US" dirty="0" smtClean="0"/>
              <a:t>Why? Because it tells us about who evolved when  </a:t>
            </a:r>
          </a:p>
          <a:p>
            <a:pPr lvl="1"/>
            <a:r>
              <a:rPr lang="en-US" dirty="0" smtClean="0"/>
              <a:t>The hierarchy, or ranking, of groups derives logically from their genealogical position. </a:t>
            </a:r>
          </a:p>
          <a:p>
            <a:pPr lvl="2"/>
            <a:r>
              <a:rPr lang="en-US" dirty="0" smtClean="0"/>
              <a:t>Example:</a:t>
            </a:r>
            <a:endParaRPr lang="en-US" dirty="0"/>
          </a:p>
        </p:txBody>
      </p:sp>
      <p:pic>
        <p:nvPicPr>
          <p:cNvPr id="6" name="Picture 5" descr="Phylogenetic Tree of Plants 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87918" y="3720376"/>
            <a:ext cx="4256081" cy="3137623"/>
          </a:xfrm>
          <a:prstGeom prst="rect">
            <a:avLst/>
          </a:prstGeom>
        </p:spPr>
      </p:pic>
      <p:pic>
        <p:nvPicPr>
          <p:cNvPr id="7" name="Picture 6" descr="Phylogenetic Tree pic 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" y="3934543"/>
            <a:ext cx="5054698" cy="292345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Picture 5" descr="Phylogenetic Tree of Plants 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58648" y="0"/>
            <a:ext cx="9302647" cy="685799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Screen shot 2012-11-26 at 8.48.41 AM.png"/>
          <p:cNvPicPr>
            <a:picLocks noGrp="1" noChangeAspect="1"/>
          </p:cNvPicPr>
          <p:nvPr>
            <p:ph idx="1"/>
          </p:nvPr>
        </p:nvPicPr>
        <p:blipFill>
          <a:blip r:embed="rId2"/>
          <a:srcRect l="-17417" r="-17417"/>
          <a:stretch>
            <a:fillRect/>
          </a:stretch>
        </p:blipFill>
        <p:spPr>
          <a:xfrm>
            <a:off x="-1402847" y="286130"/>
            <a:ext cx="11949694" cy="6571870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239000" cy="1143000"/>
          </a:xfrm>
        </p:spPr>
        <p:txBody>
          <a:bodyPr/>
          <a:lstStyle/>
          <a:p>
            <a:r>
              <a:rPr lang="en-US" dirty="0" err="1" smtClean="0"/>
              <a:t>Cladistics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25400" y="1143000"/>
            <a:ext cx="4179292" cy="4846320"/>
          </a:xfrm>
        </p:spPr>
        <p:txBody>
          <a:bodyPr>
            <a:normAutofit/>
          </a:bodyPr>
          <a:lstStyle/>
          <a:p>
            <a:r>
              <a:rPr lang="en-US" dirty="0" smtClean="0"/>
              <a:t>Tools: (WHAT DO YOU USE TO BUILD ONE?)</a:t>
            </a:r>
          </a:p>
          <a:p>
            <a:pPr lvl="1"/>
            <a:r>
              <a:rPr lang="en-US" dirty="0" smtClean="0"/>
              <a:t>Characters/Morphology</a:t>
            </a:r>
          </a:p>
          <a:p>
            <a:pPr lvl="1"/>
            <a:r>
              <a:rPr lang="en-US" dirty="0" smtClean="0"/>
              <a:t>Embryology </a:t>
            </a:r>
          </a:p>
          <a:p>
            <a:pPr lvl="1"/>
            <a:r>
              <a:rPr lang="en-US" dirty="0" smtClean="0"/>
              <a:t>Genetics (molecular tools) </a:t>
            </a:r>
          </a:p>
          <a:p>
            <a:pPr lvl="2"/>
            <a:r>
              <a:rPr lang="en-US" dirty="0" smtClean="0"/>
              <a:t>Example:</a:t>
            </a:r>
            <a:endParaRPr lang="en-US" dirty="0"/>
          </a:p>
        </p:txBody>
      </p:sp>
      <p:pic>
        <p:nvPicPr>
          <p:cNvPr id="6" name="Picture 5" descr="TurtlePhylogeny.gif"/>
          <p:cNvPicPr>
            <a:picLocks noChangeAspect="1"/>
          </p:cNvPicPr>
          <p:nvPr/>
        </p:nvPicPr>
        <p:blipFill>
          <a:blip r:embed="rId2">
            <a:clrChange>
              <a:clrFrom>
                <a:srgbClr val="C5C5C5"/>
              </a:clrFrom>
              <a:clrTo>
                <a:srgbClr val="C5C5C5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153892" y="1143000"/>
            <a:ext cx="4990108" cy="4306815"/>
          </a:xfrm>
          <a:prstGeom prst="rect">
            <a:avLst/>
          </a:prstGeom>
          <a:effectLst>
            <a:glow rad="139700">
              <a:schemeClr val="accent6">
                <a:alpha val="75000"/>
              </a:schemeClr>
            </a:glo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Embryology </a:t>
            </a:r>
            <a:endParaRPr lang="en-US" dirty="0"/>
          </a:p>
        </p:txBody>
      </p:sp>
      <p:pic>
        <p:nvPicPr>
          <p:cNvPr id="4" name="Content Placeholder 3" descr="embrio.jpg"/>
          <p:cNvPicPr>
            <a:picLocks noGrp="1" noChangeAspect="1"/>
          </p:cNvPicPr>
          <p:nvPr>
            <p:ph idx="1"/>
          </p:nvPr>
        </p:nvPicPr>
        <p:blipFill>
          <a:blip r:embed="rId2"/>
          <a:srcRect l="-3189" r="-3189"/>
          <a:stretch>
            <a:fillRect/>
          </a:stretch>
        </p:blipFill>
        <p:spPr/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Embryology </a:t>
            </a:r>
            <a:endParaRPr lang="en-US" dirty="0"/>
          </a:p>
        </p:txBody>
      </p:sp>
      <p:pic>
        <p:nvPicPr>
          <p:cNvPr id="4" name="Content Placeholder 3" descr="embriology.jpg"/>
          <p:cNvPicPr>
            <a:picLocks noGrp="1" noChangeAspect="1"/>
          </p:cNvPicPr>
          <p:nvPr>
            <p:ph idx="1"/>
          </p:nvPr>
        </p:nvPicPr>
        <p:blipFill>
          <a:blip r:embed="rId2"/>
          <a:srcRect l="-29551" r="-29551"/>
          <a:stretch>
            <a:fillRect/>
          </a:stretch>
        </p:blipFill>
        <p:spPr/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5654"/>
            <a:ext cx="8229600" cy="1143000"/>
          </a:xfrm>
        </p:spPr>
        <p:txBody>
          <a:bodyPr/>
          <a:lstStyle/>
          <a:p>
            <a:r>
              <a:rPr lang="en-US" dirty="0" smtClean="0"/>
              <a:t>How to Build a </a:t>
            </a:r>
            <a:r>
              <a:rPr lang="en-US" dirty="0" err="1" smtClean="0"/>
              <a:t>Cladogram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92683"/>
            <a:ext cx="8686800" cy="5262761"/>
          </a:xfrm>
        </p:spPr>
        <p:txBody>
          <a:bodyPr>
            <a:normAutofit/>
          </a:bodyPr>
          <a:lstStyle/>
          <a:p>
            <a:r>
              <a:rPr lang="en-US" sz="1800" dirty="0" smtClean="0">
                <a:hlinkClick r:id="rId2"/>
              </a:rPr>
              <a:t>http://ccl.northwestern.edu/simevolution/obonu/cladograms/Open-This-File.swf</a:t>
            </a:r>
            <a:endParaRPr lang="en-US" sz="1800" dirty="0" smtClean="0"/>
          </a:p>
          <a:p>
            <a:r>
              <a:rPr lang="en-US" sz="1800" dirty="0" smtClean="0">
                <a:hlinkClick r:id="rId3"/>
              </a:rPr>
              <a:t>Cladogram by Brightstorm: http://www.youtube.com/watch?v=3DxNwzzjm_4</a:t>
            </a:r>
            <a:endParaRPr lang="en-US" sz="1800" dirty="0"/>
          </a:p>
        </p:txBody>
      </p:sp>
      <p:pic>
        <p:nvPicPr>
          <p:cNvPr id="4" name="Picture 3" descr="Screen shot 2012-03-08 at 5.41.25 PM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7627" y="1781171"/>
            <a:ext cx="9144000" cy="4961377"/>
          </a:xfrm>
          <a:prstGeom prst="rect">
            <a:avLst/>
          </a:prstGeom>
        </p:spPr>
      </p:pic>
      <p:sp>
        <p:nvSpPr>
          <p:cNvPr id="5" name="Diagonal Stripe 4"/>
          <p:cNvSpPr/>
          <p:nvPr/>
        </p:nvSpPr>
        <p:spPr>
          <a:xfrm rot="859150">
            <a:off x="4759627" y="5580042"/>
            <a:ext cx="1154626" cy="166760"/>
          </a:xfrm>
          <a:prstGeom prst="diagStrip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578270" y="2353830"/>
            <a:ext cx="718434" cy="3754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Eyes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759627" y="1593470"/>
            <a:ext cx="718434" cy="3754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Eyes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8425566" y="1781171"/>
            <a:ext cx="718434" cy="3754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Eyes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423166" y="2353830"/>
            <a:ext cx="718434" cy="3754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Eyes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914253" y="5503074"/>
            <a:ext cx="718434" cy="37540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Eyes</a:t>
            </a:r>
            <a:endParaRPr lang="en-US" dirty="0"/>
          </a:p>
        </p:txBody>
      </p:sp>
      <p:sp>
        <p:nvSpPr>
          <p:cNvPr id="12" name="Diagonal Stripe 11"/>
          <p:cNvSpPr/>
          <p:nvPr/>
        </p:nvSpPr>
        <p:spPr>
          <a:xfrm rot="859150">
            <a:off x="6635373" y="4856762"/>
            <a:ext cx="1154626" cy="166760"/>
          </a:xfrm>
          <a:prstGeom prst="diagStrip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3" name="Diagonal Stripe 12"/>
          <p:cNvSpPr/>
          <p:nvPr/>
        </p:nvSpPr>
        <p:spPr>
          <a:xfrm rot="859150">
            <a:off x="5336939" y="4215379"/>
            <a:ext cx="1154626" cy="166760"/>
          </a:xfrm>
          <a:prstGeom prst="diagStrip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</TotalTime>
  <Words>203</Words>
  <Application>Microsoft Macintosh PowerPoint</Application>
  <PresentationFormat>On-screen Show (4:3)</PresentationFormat>
  <Paragraphs>39</Paragraphs>
  <Slides>11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Phylogenetic Trees</vt:lpstr>
      <vt:lpstr>Ancestral Vs Derived</vt:lpstr>
      <vt:lpstr>Cladistics</vt:lpstr>
      <vt:lpstr>Slide 4</vt:lpstr>
      <vt:lpstr>Slide 5</vt:lpstr>
      <vt:lpstr>Cladistics</vt:lpstr>
      <vt:lpstr>Embryology </vt:lpstr>
      <vt:lpstr>Embryology </vt:lpstr>
      <vt:lpstr>How to Build a Cladogram </vt:lpstr>
      <vt:lpstr>Slide 10</vt:lpstr>
      <vt:lpstr>Charophytes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Phylogenetic Trees</dc:title>
  <dc:creator>None</dc:creator>
  <cp:lastModifiedBy>None</cp:lastModifiedBy>
  <cp:revision>9</cp:revision>
  <dcterms:created xsi:type="dcterms:W3CDTF">2012-11-26T19:25:05Z</dcterms:created>
  <dcterms:modified xsi:type="dcterms:W3CDTF">2012-11-26T19:31:00Z</dcterms:modified>
</cp:coreProperties>
</file>