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8" r:id="rId3"/>
    <p:sldId id="263" r:id="rId4"/>
    <p:sldId id="259" r:id="rId5"/>
    <p:sldId id="262" r:id="rId6"/>
    <p:sldId id="260" r:id="rId7"/>
    <p:sldId id="261" r:id="rId8"/>
    <p:sldId id="258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47A8-CA05-0A4A-827A-1012F3E1AAE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0495-24FE-EB44-A3D2-052AD31CAC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DNA and 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225" y="0"/>
            <a:ext cx="8229600" cy="7504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Mutation Types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750428"/>
            <a:ext cx="4497388" cy="14244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Point mutations</a:t>
            </a:r>
            <a:r>
              <a:rPr lang="en-US" dirty="0" smtClean="0"/>
              <a:t> are single nucleotide base changes in a gene's DNA sequence. 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497388" cy="468312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This type of mutation can change the gene's protein product in the following ways:</a:t>
            </a:r>
          </a:p>
          <a:p>
            <a:pPr lvl="0"/>
            <a:r>
              <a:rPr lang="en-US" b="1" dirty="0" smtClean="0"/>
              <a:t>Missense </a:t>
            </a:r>
            <a:r>
              <a:rPr lang="en-US" b="1" dirty="0"/>
              <a:t>mutations</a:t>
            </a:r>
            <a:r>
              <a:rPr lang="en-US" dirty="0"/>
              <a:t> are point mutations that result in a single amino acid change within the protein.</a:t>
            </a:r>
          </a:p>
          <a:p>
            <a:pPr lvl="0"/>
            <a:r>
              <a:rPr lang="en-US" b="1" dirty="0"/>
              <a:t>Nonsense mutations</a:t>
            </a:r>
            <a:r>
              <a:rPr lang="en-US" dirty="0"/>
              <a:t> are point mutations that create a premature "translation stop signal" (or "stop" codon), causing the protein to be shortened.</a:t>
            </a:r>
          </a:p>
          <a:p>
            <a:pPr lvl="0"/>
            <a:r>
              <a:rPr lang="en-US" b="1" dirty="0"/>
              <a:t>Silent mutations</a:t>
            </a:r>
            <a:r>
              <a:rPr lang="en-US" dirty="0"/>
              <a:t> are point mutations that do not cause amino acid changes within the protein.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750428"/>
            <a:ext cx="4498975" cy="1424447"/>
          </a:xfrm>
        </p:spPr>
        <p:txBody>
          <a:bodyPr>
            <a:normAutofit/>
          </a:bodyPr>
          <a:lstStyle/>
          <a:p>
            <a:r>
              <a:rPr lang="en-US" dirty="0"/>
              <a:t>Insertion mutations and deletion mutations add or remove one or more DNA bases.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498975" cy="4683124"/>
          </a:xfrm>
        </p:spPr>
        <p:txBody>
          <a:bodyPr>
            <a:normAutofit/>
          </a:bodyPr>
          <a:lstStyle/>
          <a:p>
            <a:r>
              <a:rPr lang="en-US" sz="2200" dirty="0"/>
              <a:t>Insertion and deletion mutations cause </a:t>
            </a:r>
            <a:r>
              <a:rPr lang="en-US" sz="2200" b="1" dirty="0" err="1">
                <a:solidFill>
                  <a:srgbClr val="FF0000"/>
                </a:solidFill>
              </a:rPr>
              <a:t>frameshift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mutations, which change the grouping of nucleotide bases into </a:t>
            </a:r>
            <a:r>
              <a:rPr lang="en-US" sz="2200" dirty="0" err="1"/>
              <a:t>codons</a:t>
            </a:r>
            <a:r>
              <a:rPr lang="en-US" sz="2200" dirty="0"/>
              <a:t>.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This </a:t>
            </a:r>
            <a:r>
              <a:rPr lang="en-US" sz="2200" dirty="0"/>
              <a:t>results in a shift of "reading frame" during protein translation.</a:t>
            </a:r>
            <a:endParaRPr lang="en-US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MUTATE A DNA SENTENCE!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It's </a:t>
            </a:r>
            <a:r>
              <a:rPr lang="en-US" sz="4000" dirty="0"/>
              <a:t>time to try your hand at mutating a DNA sequence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Here's </a:t>
            </a:r>
            <a:r>
              <a:rPr lang="en-US" sz="4000" dirty="0"/>
              <a:t>the </a:t>
            </a:r>
            <a:r>
              <a:rPr lang="en-US" sz="4000" dirty="0" smtClean="0"/>
              <a:t>sequence:</a:t>
            </a:r>
          </a:p>
          <a:p>
            <a:pPr algn="ctr">
              <a:buNone/>
            </a:pPr>
            <a:r>
              <a:rPr lang="en-US" sz="4800" b="1" dirty="0" smtClean="0"/>
              <a:t>GCAT</a:t>
            </a:r>
            <a:r>
              <a:rPr lang="en-US" sz="4800" b="1" dirty="0" smtClean="0">
                <a:solidFill>
                  <a:srgbClr val="FF0000"/>
                </a:solidFill>
              </a:rPr>
              <a:t>G</a:t>
            </a:r>
            <a:r>
              <a:rPr lang="en-US" sz="4800" b="1" dirty="0" smtClean="0"/>
              <a:t>CTGCGAAA</a:t>
            </a:r>
            <a:r>
              <a:rPr lang="en-US" sz="4800" b="1" dirty="0" smtClean="0">
                <a:solidFill>
                  <a:srgbClr val="FF0000"/>
                </a:solidFill>
              </a:rPr>
              <a:t>C</a:t>
            </a:r>
            <a:r>
              <a:rPr lang="en-US" sz="4800" b="1" dirty="0" smtClean="0"/>
              <a:t>TTTGGC</a:t>
            </a:r>
            <a:r>
              <a:rPr lang="en-US" sz="4800" b="1" dirty="0" smtClean="0">
                <a:solidFill>
                  <a:srgbClr val="FF0000"/>
                </a:solidFill>
              </a:rPr>
              <a:t>T</a:t>
            </a:r>
            <a:r>
              <a:rPr lang="en-US" sz="4800" b="1" dirty="0" smtClean="0"/>
              <a:t>GA</a:t>
            </a:r>
            <a:endParaRPr lang="en-US" sz="4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Effects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issense mutation:</a:t>
            </a:r>
          </a:p>
          <a:p>
            <a:r>
              <a:rPr lang="en-US" dirty="0" smtClean="0"/>
              <a:t>What does a missense mutation look like? </a:t>
            </a:r>
          </a:p>
          <a:p>
            <a:r>
              <a:rPr lang="en-US" dirty="0" smtClean="0"/>
              <a:t>How does it change the amino acid sequence?</a:t>
            </a:r>
          </a:p>
          <a:p>
            <a:pPr>
              <a:buNone/>
            </a:pPr>
            <a:r>
              <a:rPr lang="en-US" dirty="0" smtClean="0"/>
              <a:t>Nonsense Mutation: </a:t>
            </a:r>
          </a:p>
          <a:p>
            <a:r>
              <a:rPr lang="en-US" dirty="0" smtClean="0"/>
              <a:t>What does a nonsense mutation look like? </a:t>
            </a:r>
          </a:p>
          <a:p>
            <a:r>
              <a:rPr lang="en-US" dirty="0" smtClean="0"/>
              <a:t>How does it change the amino acid sequence?</a:t>
            </a:r>
          </a:p>
          <a:p>
            <a:pPr>
              <a:buNone/>
            </a:pPr>
            <a:r>
              <a:rPr lang="en-US" dirty="0" smtClean="0"/>
              <a:t>Frame Shift: </a:t>
            </a:r>
          </a:p>
          <a:p>
            <a:r>
              <a:rPr lang="en-US" dirty="0" smtClean="0"/>
              <a:t>You can make more than one </a:t>
            </a:r>
            <a:r>
              <a:rPr lang="en-US" dirty="0" err="1" smtClean="0"/>
              <a:t>frameshift</a:t>
            </a:r>
            <a:r>
              <a:rPr lang="en-US" dirty="0" smtClean="0"/>
              <a:t> mutation. </a:t>
            </a:r>
          </a:p>
          <a:p>
            <a:r>
              <a:rPr lang="en-US" dirty="0" smtClean="0"/>
              <a:t>What do they look like? </a:t>
            </a:r>
          </a:p>
          <a:p>
            <a:r>
              <a:rPr lang="en-US" dirty="0" smtClean="0"/>
              <a:t>How do they change the amino acid sequence?</a:t>
            </a:r>
          </a:p>
          <a:p>
            <a:r>
              <a:rPr lang="en-US" dirty="0" smtClean="0"/>
              <a:t>Notice how a single amino acid can be encoded by a number of different </a:t>
            </a:r>
            <a:r>
              <a:rPr lang="en-US" dirty="0" err="1" smtClean="0"/>
              <a:t>codons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What are some examples of silent mutations in the DNA sequence?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into 2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a big piece of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your DNA sequence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Amino Acids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Proteins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sz="4000" dirty="0" smtClean="0"/>
              <a:t>DNA   </a:t>
            </a:r>
            <a:r>
              <a:rPr lang="en-US" sz="40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4000" dirty="0" smtClean="0"/>
              <a:t>  Amino Acid   </a:t>
            </a:r>
            <a:r>
              <a:rPr lang="en-US" sz="4000" b="0" i="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4000" dirty="0">
                <a:latin typeface="Wingdings"/>
                <a:ea typeface="Wingdings"/>
                <a:cs typeface="Wingdings"/>
              </a:rPr>
              <a:t> </a:t>
            </a:r>
            <a:r>
              <a:rPr lang="en-US" sz="4000" dirty="0" smtClean="0">
                <a:latin typeface="Calibri"/>
                <a:ea typeface="Wingdings"/>
                <a:cs typeface="Calibri"/>
              </a:rPr>
              <a:t>Protein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DNA SENTENCE!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Here's </a:t>
            </a:r>
            <a:r>
              <a:rPr lang="en-US" sz="4000" dirty="0"/>
              <a:t>the </a:t>
            </a:r>
            <a:r>
              <a:rPr lang="en-US" sz="4000" dirty="0" smtClean="0"/>
              <a:t>sequence:</a:t>
            </a:r>
          </a:p>
          <a:p>
            <a:pPr algn="ctr">
              <a:buNone/>
            </a:pPr>
            <a:r>
              <a:rPr lang="en-US" sz="4800" b="1" dirty="0" smtClean="0"/>
              <a:t>GCATGCTGCGAAACTTTGGCTGA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into </a:t>
            </a:r>
            <a:r>
              <a:rPr lang="en-US" dirty="0" err="1" smtClean="0"/>
              <a:t>Codons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First, try separating the sequence into three-letter </a:t>
            </a:r>
            <a:r>
              <a:rPr lang="en-US" dirty="0" err="1" smtClean="0"/>
              <a:t>codons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do this three ways:</a:t>
            </a:r>
          </a:p>
          <a:p>
            <a:pPr algn="ctr">
              <a:buNone/>
            </a:pPr>
            <a:r>
              <a:rPr lang="en-US" b="1" dirty="0" smtClean="0"/>
              <a:t>GCA TGC TGC GAA ACT TTG GCT GAG CAT GCT GCG AAA CTT TGG CTG AGC ATG CTG CGA AAC TTT GGC TGA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you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can you tell which of the three codon "reading frames" is the correct one?</a:t>
            </a:r>
            <a:endParaRPr lang="en-US" sz="3600" dirty="0" smtClean="0"/>
          </a:p>
          <a:p>
            <a:r>
              <a:rPr lang="en-US" sz="3600" dirty="0" smtClean="0"/>
              <a:t>All genes begin with the three-letter sequence "</a:t>
            </a:r>
            <a:r>
              <a:rPr lang="en-US" sz="4000" b="1" dirty="0" smtClean="0">
                <a:solidFill>
                  <a:srgbClr val="FF0000"/>
                </a:solidFill>
              </a:rPr>
              <a:t>ATG</a:t>
            </a:r>
            <a:r>
              <a:rPr lang="en-US" sz="3600" dirty="0" smtClean="0"/>
              <a:t>," which encodes the amino acid </a:t>
            </a:r>
            <a:r>
              <a:rPr lang="en-US" sz="4000" b="1" dirty="0" err="1">
                <a:solidFill>
                  <a:srgbClr val="FF0000"/>
                </a:solidFill>
              </a:rPr>
              <a:t>methionine</a:t>
            </a:r>
            <a:r>
              <a:rPr lang="en-US" sz="4000" b="1" dirty="0">
                <a:solidFill>
                  <a:srgbClr val="FF0000"/>
                </a:solidFill>
              </a:rPr>
              <a:t> (Met)</a:t>
            </a:r>
            <a:r>
              <a:rPr lang="en-US" sz="3600" dirty="0" smtClean="0"/>
              <a:t>. Therefore, the correct reading frame will contain the codon "ATG."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"What is the Universal Genetic Code?" on the right side of this page. </a:t>
            </a:r>
          </a:p>
          <a:p>
            <a:r>
              <a:rPr lang="en-US" dirty="0" smtClean="0"/>
              <a:t>Then use the Code, shown below, to determine the amino acid sequence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you've translated the DNA sequence, go back and try to make each of the mutations discussed at right.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err="1" smtClean="0"/>
              <a:t>Codons</a:t>
            </a:r>
            <a:r>
              <a:rPr lang="en-US" dirty="0" smtClean="0"/>
              <a:t> (start at Met – ATG)</a:t>
            </a:r>
          </a:p>
          <a:p>
            <a:r>
              <a:rPr lang="en-US" dirty="0" smtClean="0"/>
              <a:t>Amino Acids</a:t>
            </a:r>
          </a:p>
          <a:p>
            <a:r>
              <a:rPr lang="en-US" dirty="0" smtClean="0"/>
              <a:t>Protein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472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Reading DNA and Mutations</vt:lpstr>
      <vt:lpstr>Activity</vt:lpstr>
      <vt:lpstr>A DNA SENTENCE!</vt:lpstr>
      <vt:lpstr>Separate into Codons</vt:lpstr>
      <vt:lpstr>Codons</vt:lpstr>
      <vt:lpstr>Where did you start?</vt:lpstr>
      <vt:lpstr>Amino Acids</vt:lpstr>
      <vt:lpstr>Slide 8</vt:lpstr>
      <vt:lpstr>Order</vt:lpstr>
      <vt:lpstr>Mutation Types </vt:lpstr>
      <vt:lpstr>MUTATE A DNA SENTENCE!</vt:lpstr>
      <vt:lpstr>Mutation Effects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DNA and Mutations</dc:title>
  <dc:creator>None</dc:creator>
  <cp:lastModifiedBy>None</cp:lastModifiedBy>
  <cp:revision>5</cp:revision>
  <dcterms:created xsi:type="dcterms:W3CDTF">2013-03-15T20:16:43Z</dcterms:created>
  <dcterms:modified xsi:type="dcterms:W3CDTF">2013-03-15T21:21:47Z</dcterms:modified>
</cp:coreProperties>
</file>