
<file path=[Content_Types].xml><?xml version="1.0" encoding="utf-8"?>
<Types xmlns="http://schemas.openxmlformats.org/package/2006/content-types">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 id="2147483660" r:id="rId2"/>
  </p:sld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3" d="100"/>
          <a:sy n="83" d="100"/>
        </p:scale>
        <p:origin x="-16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00FE5-B4B6-D343-B7DE-3A0040475C0C}" type="datetimeFigureOut">
              <a:rPr lang="en-US" smtClean="0"/>
              <a:pPr/>
              <a:t>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00FE5-B4B6-D343-B7DE-3A0040475C0C}" type="datetimeFigureOut">
              <a:rPr lang="en-US" smtClean="0"/>
              <a:pPr/>
              <a:t>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00FE5-B4B6-D343-B7DE-3A0040475C0C}" type="datetimeFigureOut">
              <a:rPr lang="en-US" smtClean="0"/>
              <a:pPr/>
              <a:t>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p:txBody>
          <a:bodyPr/>
          <a:lstStyle/>
          <a:p>
            <a:fld id="{7E300FE5-B4B6-D343-B7DE-3A0040475C0C}" type="datetimeFigureOut">
              <a:rPr lang="en-US" smtClean="0"/>
              <a:pPr/>
              <a:t>2/7/12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4F7E138-B88B-A246-A32B-F3EE04167DF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300FE5-B4B6-D343-B7DE-3A0040475C0C}" type="datetimeFigureOut">
              <a:rPr lang="en-US" smtClean="0"/>
              <a:pPr/>
              <a:t>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300FE5-B4B6-D343-B7DE-3A0040475C0C}" type="datetimeFigureOut">
              <a:rPr lang="en-US" smtClean="0"/>
              <a:pPr/>
              <a:t>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4F7E138-B88B-A246-A32B-F3EE04167DF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300FE5-B4B6-D343-B7DE-3A0040475C0C}" type="datetimeFigureOut">
              <a:rPr lang="en-US" smtClean="0"/>
              <a:pPr/>
              <a:t>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300FE5-B4B6-D343-B7DE-3A0040475C0C}" type="datetimeFigureOut">
              <a:rPr lang="en-US" smtClean="0"/>
              <a:pPr/>
              <a:t>2/7/12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300FE5-B4B6-D343-B7DE-3A0040475C0C}" type="datetimeFigureOut">
              <a:rPr lang="en-US" smtClean="0"/>
              <a:pPr/>
              <a:t>2/7/12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300FE5-B4B6-D343-B7DE-3A0040475C0C}" type="datetimeFigureOut">
              <a:rPr lang="en-US" smtClean="0"/>
              <a:pPr/>
              <a:t>2/7/12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300FE5-B4B6-D343-B7DE-3A0040475C0C}" type="datetimeFigureOut">
              <a:rPr lang="en-US" smtClean="0"/>
              <a:pPr/>
              <a:t>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00FE5-B4B6-D343-B7DE-3A0040475C0C}" type="datetimeFigureOut">
              <a:rPr lang="en-US" smtClean="0"/>
              <a:pPr/>
              <a:t>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300FE5-B4B6-D343-B7DE-3A0040475C0C}" type="datetimeFigureOut">
              <a:rPr lang="en-US" smtClean="0"/>
              <a:pPr/>
              <a:t>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300FE5-B4B6-D343-B7DE-3A0040475C0C}" type="datetimeFigureOut">
              <a:rPr lang="en-US" smtClean="0"/>
              <a:pPr/>
              <a:t>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300FE5-B4B6-D343-B7DE-3A0040475C0C}" type="datetimeFigureOut">
              <a:rPr lang="en-US" smtClean="0"/>
              <a:pPr/>
              <a:t>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300FE5-B4B6-D343-B7DE-3A0040475C0C}" type="datetimeFigureOut">
              <a:rPr lang="en-US" smtClean="0"/>
              <a:pPr/>
              <a:t>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300FE5-B4B6-D343-B7DE-3A0040475C0C}" type="datetimeFigureOut">
              <a:rPr lang="en-US" smtClean="0"/>
              <a:pPr/>
              <a:t>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300FE5-B4B6-D343-B7DE-3A0040475C0C}" type="datetimeFigureOut">
              <a:rPr lang="en-US" smtClean="0"/>
              <a:pPr/>
              <a:t>2/7/12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300FE5-B4B6-D343-B7DE-3A0040475C0C}" type="datetimeFigureOut">
              <a:rPr lang="en-US" smtClean="0"/>
              <a:pPr/>
              <a:t>2/7/12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300FE5-B4B6-D343-B7DE-3A0040475C0C}" type="datetimeFigureOut">
              <a:rPr lang="en-US" smtClean="0"/>
              <a:pPr/>
              <a:t>2/7/12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00FE5-B4B6-D343-B7DE-3A0040475C0C}" type="datetimeFigureOut">
              <a:rPr lang="en-US" smtClean="0"/>
              <a:pPr/>
              <a:t>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00FE5-B4B6-D343-B7DE-3A0040475C0C}" type="datetimeFigureOut">
              <a:rPr lang="en-US" smtClean="0"/>
              <a:pPr/>
              <a:t>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7E138-B88B-A246-A32B-F3EE04167D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00FE5-B4B6-D343-B7DE-3A0040475C0C}" type="datetimeFigureOut">
              <a:rPr lang="en-US" smtClean="0"/>
              <a:pPr/>
              <a:t>2/7/12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7E138-B88B-A246-A32B-F3EE04167D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300FE5-B4B6-D343-B7DE-3A0040475C0C}" type="datetimeFigureOut">
              <a:rPr lang="en-US" smtClean="0"/>
              <a:pPr/>
              <a:t>2/7/12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F7E138-B88B-A246-A32B-F3EE04167DF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solidFill>
            <a:schemeClr val="tx1"/>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1" y="1025067"/>
            <a:ext cx="9144002" cy="3416320"/>
          </a:xfrm>
          <a:prstGeom prst="rect">
            <a:avLst/>
          </a:prstGeom>
          <a:noFill/>
        </p:spPr>
        <p:txBody>
          <a:bodyPr wrap="square" lIns="91440" tIns="45720" rIns="91440" bIns="45720">
            <a:spAutoFit/>
          </a:bodyPr>
          <a:lstStyle/>
          <a:p>
            <a:pPr algn="ctr"/>
            <a:r>
              <a:rPr lang="en-US" sz="5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Writing Your Lab Conclusion</a:t>
            </a:r>
            <a:r>
              <a:rPr lang="en-US" sz="5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5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5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5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Rate of Photosynthesis Lab 	</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0"/>
            <a:ext cx="8458200" cy="1143000"/>
          </a:xfrm>
        </p:spPr>
        <p:txBody>
          <a:bodyPr/>
          <a:lstStyle/>
          <a:p>
            <a:r>
              <a:rPr lang="en-US" dirty="0" smtClean="0">
                <a:solidFill>
                  <a:schemeClr val="accent6">
                    <a:lumMod val="60000"/>
                    <a:lumOff val="40000"/>
                  </a:schemeClr>
                </a:solidFill>
              </a:rPr>
              <a:t>Conclusion of a Lab</a:t>
            </a:r>
          </a:p>
        </p:txBody>
      </p:sp>
      <p:sp>
        <p:nvSpPr>
          <p:cNvPr id="48131" name="Content Placeholder 2"/>
          <p:cNvSpPr>
            <a:spLocks noGrp="1"/>
          </p:cNvSpPr>
          <p:nvPr>
            <p:ph sz="half" idx="1"/>
          </p:nvPr>
        </p:nvSpPr>
        <p:spPr>
          <a:xfrm>
            <a:off x="-76200" y="1600200"/>
            <a:ext cx="9220200" cy="4495800"/>
          </a:xfrm>
        </p:spPr>
        <p:txBody>
          <a:bodyPr/>
          <a:lstStyle/>
          <a:p>
            <a:r>
              <a:rPr lang="en-US" sz="3200" dirty="0" smtClean="0">
                <a:solidFill>
                  <a:srgbClr val="FFFFFF"/>
                </a:solidFill>
              </a:rPr>
              <a:t>A standard format is detailed below:</a:t>
            </a:r>
          </a:p>
          <a:p>
            <a:pPr lvl="1"/>
            <a:r>
              <a:rPr lang="en-US" sz="1600" dirty="0" smtClean="0">
                <a:solidFill>
                  <a:srgbClr val="FFFFFF"/>
                </a:solidFill>
              </a:rPr>
              <a:t>First, write a topic sentence (or sentences), which reminds the reader of the </a:t>
            </a:r>
            <a:r>
              <a:rPr lang="en-US" sz="1600" u="sng" dirty="0" smtClean="0">
                <a:solidFill>
                  <a:srgbClr val="FFFFFF"/>
                </a:solidFill>
              </a:rPr>
              <a:t>purpose</a:t>
            </a:r>
            <a:r>
              <a:rPr lang="en-US" sz="1600" dirty="0" smtClean="0">
                <a:solidFill>
                  <a:srgbClr val="FFFFFF"/>
                </a:solidFill>
              </a:rPr>
              <a:t> for the experiment (stating the effect of the independent variable on the dependent variable). </a:t>
            </a:r>
          </a:p>
          <a:p>
            <a:pPr lvl="1"/>
            <a:r>
              <a:rPr lang="en-US" sz="1600" dirty="0" smtClean="0">
                <a:solidFill>
                  <a:srgbClr val="FFFFFF"/>
                </a:solidFill>
              </a:rPr>
              <a:t>Second, </a:t>
            </a:r>
            <a:r>
              <a:rPr lang="en-US" sz="1600" u="sng" dirty="0" smtClean="0">
                <a:solidFill>
                  <a:srgbClr val="FFFFFF"/>
                </a:solidFill>
              </a:rPr>
              <a:t>describe the data</a:t>
            </a:r>
            <a:r>
              <a:rPr lang="en-US" sz="1600" dirty="0" smtClean="0">
                <a:solidFill>
                  <a:srgbClr val="FFFFFF"/>
                </a:solidFill>
              </a:rPr>
              <a:t> and its reliability with references to actual data tables and graphs.  Do this by stating and comparing the calculated values for central tendency and variation (using the appropriate descriptive statistics) between IV levels.  </a:t>
            </a:r>
          </a:p>
          <a:p>
            <a:pPr lvl="1"/>
            <a:r>
              <a:rPr lang="en-US" sz="1600" dirty="0" smtClean="0">
                <a:solidFill>
                  <a:srgbClr val="FFFFFF"/>
                </a:solidFill>
              </a:rPr>
              <a:t>Third, offer </a:t>
            </a:r>
            <a:r>
              <a:rPr lang="en-US" sz="1600" u="sng" dirty="0" smtClean="0">
                <a:solidFill>
                  <a:srgbClr val="FFFFFF"/>
                </a:solidFill>
              </a:rPr>
              <a:t>reasons/explanations for patterns</a:t>
            </a:r>
            <a:r>
              <a:rPr lang="en-US" sz="1600" dirty="0" smtClean="0">
                <a:solidFill>
                  <a:srgbClr val="FFFFFF"/>
                </a:solidFill>
              </a:rPr>
              <a:t> that are observed in the data. An experiment may produce results that meet the expectations (support the hypothesis) or it may produce results that do not meet the expectation (do no support the hypothesis). Provide explanations and speculations for both types of results – expected and unexpected. Carefully examine the experimental design, considering the effects of all constants, controls and variables. Include a </a:t>
            </a:r>
            <a:r>
              <a:rPr lang="en-US" sz="1600" u="sng" dirty="0" smtClean="0">
                <a:solidFill>
                  <a:srgbClr val="FFFFFF"/>
                </a:solidFill>
              </a:rPr>
              <a:t>critique of the experimental procedures</a:t>
            </a:r>
            <a:r>
              <a:rPr lang="en-US" sz="1600" dirty="0" smtClean="0">
                <a:solidFill>
                  <a:srgbClr val="FFFFFF"/>
                </a:solidFill>
              </a:rPr>
              <a:t>, that is, the manner in which the experimental design was actually implemented.  </a:t>
            </a:r>
          </a:p>
          <a:p>
            <a:pPr lvl="1"/>
            <a:r>
              <a:rPr lang="en-US" sz="1600" dirty="0" smtClean="0">
                <a:solidFill>
                  <a:srgbClr val="FFFFFF"/>
                </a:solidFill>
              </a:rPr>
              <a:t>Finally, describe how the data </a:t>
            </a:r>
            <a:r>
              <a:rPr lang="en-US" sz="1600" u="sng" dirty="0" smtClean="0">
                <a:solidFill>
                  <a:srgbClr val="FFFFFF"/>
                </a:solidFill>
              </a:rPr>
              <a:t>supports or refutes the hypothesis</a:t>
            </a:r>
            <a:r>
              <a:rPr lang="en-US" sz="1600" dirty="0" smtClean="0">
                <a:solidFill>
                  <a:srgbClr val="FFFFFF"/>
                </a:solidFill>
              </a:rPr>
              <a:t>.  Compare the findings with </a:t>
            </a:r>
            <a:r>
              <a:rPr lang="en-US" sz="1600" u="sng" dirty="0" smtClean="0">
                <a:solidFill>
                  <a:srgbClr val="FFFFFF"/>
                </a:solidFill>
              </a:rPr>
              <a:t>other researchers and the “real world”</a:t>
            </a:r>
            <a:r>
              <a:rPr lang="en-US" sz="1600" dirty="0" smtClean="0">
                <a:solidFill>
                  <a:srgbClr val="FFFFFF"/>
                </a:solidFill>
              </a:rPr>
              <a:t>.  Offer recommendations both for </a:t>
            </a:r>
            <a:r>
              <a:rPr lang="en-US" sz="1600" u="sng" dirty="0" smtClean="0">
                <a:solidFill>
                  <a:srgbClr val="FFFFFF"/>
                </a:solidFill>
              </a:rPr>
              <a:t>improving the experiment and for further study</a:t>
            </a:r>
            <a:r>
              <a:rPr lang="en-US" sz="1600" i="1" dirty="0" smtClean="0">
                <a:solidFill>
                  <a:srgbClr val="FFFFFF"/>
                </a:solidFill>
              </a:rPr>
              <a:t>.</a:t>
            </a:r>
            <a:endParaRPr lang="en-US" sz="1600" dirty="0" smtClean="0">
              <a:solidFill>
                <a:srgbClr val="FFFFFF"/>
              </a:solidFill>
            </a:endParaRPr>
          </a:p>
          <a:p>
            <a:endParaRPr lang="en-US" sz="2000" dirty="0" smtClean="0">
              <a:solidFill>
                <a:srgbClr val="FFFFFF"/>
              </a:solidFill>
            </a:endParaRPr>
          </a:p>
        </p:txBody>
      </p:sp>
      <p:pic>
        <p:nvPicPr>
          <p:cNvPr id="48132" name="Picture 4" descr="bubbles.jpg"/>
          <p:cNvPicPr>
            <a:picLocks noChangeAspect="1"/>
          </p:cNvPicPr>
          <p:nvPr/>
        </p:nvPicPr>
        <p:blipFill>
          <a:blip r:embed="rId2"/>
          <a:srcRect/>
          <a:stretch>
            <a:fillRect/>
          </a:stretch>
        </p:blipFill>
        <p:spPr bwMode="auto">
          <a:xfrm>
            <a:off x="7086600" y="152400"/>
            <a:ext cx="1828800" cy="1371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0"/>
            <a:ext cx="8534400" cy="1143000"/>
          </a:xfrm>
        </p:spPr>
        <p:txBody>
          <a:bodyPr>
            <a:normAutofit/>
          </a:bodyPr>
          <a:lstStyle/>
          <a:p>
            <a:r>
              <a:rPr lang="en-US" dirty="0" smtClean="0">
                <a:solidFill>
                  <a:schemeClr val="accent6">
                    <a:lumMod val="60000"/>
                    <a:lumOff val="40000"/>
                  </a:schemeClr>
                </a:solidFill>
              </a:rPr>
              <a:t>Conclusion of a Lab</a:t>
            </a:r>
          </a:p>
        </p:txBody>
      </p:sp>
      <p:sp>
        <p:nvSpPr>
          <p:cNvPr id="49155" name="Content Placeholder 2"/>
          <p:cNvSpPr>
            <a:spLocks noGrp="1"/>
          </p:cNvSpPr>
          <p:nvPr>
            <p:ph sz="half" idx="1"/>
          </p:nvPr>
        </p:nvSpPr>
        <p:spPr>
          <a:xfrm>
            <a:off x="-76200" y="1600200"/>
            <a:ext cx="9220200" cy="4495800"/>
          </a:xfrm>
        </p:spPr>
        <p:txBody>
          <a:bodyPr/>
          <a:lstStyle/>
          <a:p>
            <a:r>
              <a:rPr lang="en-US" sz="3200" smtClean="0">
                <a:solidFill>
                  <a:srgbClr val="FFFFFF"/>
                </a:solidFill>
              </a:rPr>
              <a:t>A standard format is detailed below:</a:t>
            </a:r>
          </a:p>
          <a:p>
            <a:pPr lvl="1"/>
            <a:r>
              <a:rPr lang="en-US" sz="1600" smtClean="0">
                <a:solidFill>
                  <a:srgbClr val="FFFFFF"/>
                </a:solidFill>
              </a:rPr>
              <a:t>First, write a topic sentence (or sentences), which reminds the reader of the </a:t>
            </a:r>
            <a:r>
              <a:rPr lang="en-US" sz="1600" u="sng" smtClean="0">
                <a:solidFill>
                  <a:srgbClr val="FFFFFF"/>
                </a:solidFill>
              </a:rPr>
              <a:t>purpose</a:t>
            </a:r>
            <a:r>
              <a:rPr lang="en-US" sz="1600" smtClean="0">
                <a:solidFill>
                  <a:srgbClr val="FFFFFF"/>
                </a:solidFill>
              </a:rPr>
              <a:t> for the experiment (stating the effect of the independent variable on the dependent variable). </a:t>
            </a:r>
          </a:p>
          <a:p>
            <a:endParaRPr lang="en-US" sz="2000" smtClean="0">
              <a:solidFill>
                <a:srgbClr val="FFFFFF"/>
              </a:solidFill>
            </a:endParaRPr>
          </a:p>
        </p:txBody>
      </p:sp>
      <p:pic>
        <p:nvPicPr>
          <p:cNvPr id="49156" name="Picture 4" descr="bubbles.jpg"/>
          <p:cNvPicPr>
            <a:picLocks noChangeAspect="1"/>
          </p:cNvPicPr>
          <p:nvPr/>
        </p:nvPicPr>
        <p:blipFill>
          <a:blip r:embed="rId2"/>
          <a:srcRect/>
          <a:stretch>
            <a:fillRect/>
          </a:stretch>
        </p:blipFill>
        <p:spPr bwMode="auto">
          <a:xfrm>
            <a:off x="7086600" y="152400"/>
            <a:ext cx="1828800" cy="1371600"/>
          </a:xfrm>
          <a:prstGeom prst="rect">
            <a:avLst/>
          </a:prstGeom>
          <a:noFill/>
          <a:ln w="9525">
            <a:noFill/>
            <a:miter lim="800000"/>
            <a:headEnd/>
            <a:tailEnd/>
          </a:ln>
        </p:spPr>
      </p:pic>
      <p:sp>
        <p:nvSpPr>
          <p:cNvPr id="6" name="Text Box 4"/>
          <p:cNvSpPr txBox="1">
            <a:spLocks noChangeArrowheads="1"/>
          </p:cNvSpPr>
          <p:nvPr/>
        </p:nvSpPr>
        <p:spPr bwMode="auto">
          <a:xfrm>
            <a:off x="0" y="2819400"/>
            <a:ext cx="9144000" cy="6124754"/>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square">
            <a:prstTxWarp prst="textNoShape">
              <a:avLst/>
            </a:prstTxWarp>
            <a:spAutoFit/>
          </a:bodyPr>
          <a:lstStyle/>
          <a:p>
            <a:pPr indent="-225425">
              <a:spcBef>
                <a:spcPct val="50000"/>
              </a:spcBef>
            </a:pPr>
            <a:r>
              <a:rPr lang="en-US" sz="2800" u="sng" dirty="0">
                <a:solidFill>
                  <a:schemeClr val="bg1"/>
                </a:solidFill>
              </a:rPr>
              <a:t>Paragraph #1:  What background info./prior knowledge supports the experiment?</a:t>
            </a:r>
          </a:p>
          <a:p>
            <a:pPr indent="-225425">
              <a:spcBef>
                <a:spcPct val="50000"/>
              </a:spcBef>
              <a:buFont typeface="Wingdings" charset="2"/>
              <a:buChar char="Ø"/>
            </a:pPr>
            <a:r>
              <a:rPr lang="en-US" sz="2800" u="sng" dirty="0">
                <a:solidFill>
                  <a:schemeClr val="bg1"/>
                </a:solidFill>
              </a:rPr>
              <a:t>Photosynthesis</a:t>
            </a:r>
          </a:p>
          <a:p>
            <a:pPr marL="0" lvl="1" indent="-225425">
              <a:spcBef>
                <a:spcPct val="50000"/>
              </a:spcBef>
              <a:buFont typeface="Times" charset="0"/>
              <a:buChar char="•"/>
            </a:pPr>
            <a:r>
              <a:rPr lang="en-US" sz="2800" u="sng" dirty="0">
                <a:solidFill>
                  <a:schemeClr val="bg1"/>
                </a:solidFill>
              </a:rPr>
              <a:t>purpose</a:t>
            </a:r>
          </a:p>
          <a:p>
            <a:pPr marL="0" lvl="1" indent="-225425">
              <a:spcBef>
                <a:spcPct val="50000"/>
              </a:spcBef>
              <a:buFont typeface="Times" charset="0"/>
              <a:buChar char="•"/>
            </a:pPr>
            <a:r>
              <a:rPr lang="en-US" sz="2800" u="sng" dirty="0">
                <a:solidFill>
                  <a:schemeClr val="bg1"/>
                </a:solidFill>
              </a:rPr>
              <a:t>reactants and products</a:t>
            </a:r>
          </a:p>
          <a:p>
            <a:pPr marL="0" lvl="1" indent="-225425">
              <a:spcBef>
                <a:spcPct val="50000"/>
              </a:spcBef>
              <a:buFont typeface="Times" charset="0"/>
              <a:buChar char="•"/>
            </a:pPr>
            <a:r>
              <a:rPr lang="en-US" sz="2800" u="sng" dirty="0">
                <a:solidFill>
                  <a:schemeClr val="bg1"/>
                </a:solidFill>
              </a:rPr>
              <a:t>light and dark reaction</a:t>
            </a:r>
          </a:p>
          <a:p>
            <a:pPr indent="-225425">
              <a:spcBef>
                <a:spcPct val="50000"/>
              </a:spcBef>
              <a:buFont typeface="Times" charset="0"/>
              <a:buNone/>
            </a:pPr>
            <a:r>
              <a:rPr lang="en-US" sz="2800" u="sng" dirty="0">
                <a:solidFill>
                  <a:schemeClr val="bg1"/>
                </a:solidFill>
              </a:rPr>
              <a:t>*Use and cite Integrated Science 3-4 textbook as resource.  See online Lab Report Format Information and resources: </a:t>
            </a:r>
          </a:p>
          <a:p>
            <a:pPr indent="-225425">
              <a:spcBef>
                <a:spcPct val="50000"/>
              </a:spcBef>
              <a:buFont typeface="Times" charset="0"/>
              <a:buNone/>
            </a:pPr>
            <a:r>
              <a:rPr lang="en-US" sz="2800" u="sng" dirty="0" err="1">
                <a:solidFill>
                  <a:schemeClr val="bg1"/>
                </a:solidFill>
              </a:rPr>
              <a:t>http://zanniedallara.weebly.com/lab-report-format.html</a:t>
            </a:r>
            <a:endParaRPr lang="en-US" sz="2800" u="sng"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box(i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box(in)">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box(i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box(in)">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0"/>
            <a:ext cx="8458200" cy="1143000"/>
          </a:xfrm>
        </p:spPr>
        <p:txBody>
          <a:bodyPr>
            <a:normAutofit/>
          </a:bodyPr>
          <a:lstStyle/>
          <a:p>
            <a:r>
              <a:rPr lang="en-US" dirty="0" smtClean="0">
                <a:solidFill>
                  <a:schemeClr val="accent6">
                    <a:lumMod val="60000"/>
                    <a:lumOff val="40000"/>
                  </a:schemeClr>
                </a:solidFill>
              </a:rPr>
              <a:t>Conclusion of a Lab</a:t>
            </a:r>
          </a:p>
        </p:txBody>
      </p:sp>
      <p:sp>
        <p:nvSpPr>
          <p:cNvPr id="48131" name="Content Placeholder 2"/>
          <p:cNvSpPr>
            <a:spLocks noGrp="1"/>
          </p:cNvSpPr>
          <p:nvPr>
            <p:ph sz="half" idx="1"/>
          </p:nvPr>
        </p:nvSpPr>
        <p:spPr>
          <a:xfrm>
            <a:off x="-76200" y="1600200"/>
            <a:ext cx="9220200" cy="4495800"/>
          </a:xfrm>
        </p:spPr>
        <p:txBody>
          <a:bodyPr/>
          <a:lstStyle/>
          <a:p>
            <a:r>
              <a:rPr lang="en-US" sz="4000" dirty="0" smtClean="0">
                <a:solidFill>
                  <a:srgbClr val="FFFFFF"/>
                </a:solidFill>
              </a:rPr>
              <a:t>A standard format is detailed below:</a:t>
            </a:r>
          </a:p>
          <a:p>
            <a:pPr lvl="1"/>
            <a:r>
              <a:rPr lang="en-US" sz="2000" dirty="0" smtClean="0">
                <a:solidFill>
                  <a:srgbClr val="FFFFFF"/>
                </a:solidFill>
              </a:rPr>
              <a:t>Second, </a:t>
            </a:r>
            <a:r>
              <a:rPr lang="en-US" sz="2000" u="sng" dirty="0" smtClean="0">
                <a:solidFill>
                  <a:srgbClr val="FFFFFF"/>
                </a:solidFill>
              </a:rPr>
              <a:t>describe the data</a:t>
            </a:r>
            <a:r>
              <a:rPr lang="en-US" sz="2000" dirty="0" smtClean="0">
                <a:solidFill>
                  <a:srgbClr val="FFFFFF"/>
                </a:solidFill>
              </a:rPr>
              <a:t> and its reliability with references to actual data tables and graphs.  Do this by stating and comparing the calculated values for central tendency and variation (using the appropriate descriptive statistics) between IV levels.  </a:t>
            </a:r>
          </a:p>
          <a:p>
            <a:endParaRPr lang="en-US" dirty="0" smtClean="0">
              <a:solidFill>
                <a:srgbClr val="FFFFFF"/>
              </a:solidFill>
            </a:endParaRPr>
          </a:p>
        </p:txBody>
      </p:sp>
      <p:pic>
        <p:nvPicPr>
          <p:cNvPr id="48132" name="Picture 4" descr="bubbles.jpg"/>
          <p:cNvPicPr>
            <a:picLocks noChangeAspect="1"/>
          </p:cNvPicPr>
          <p:nvPr/>
        </p:nvPicPr>
        <p:blipFill>
          <a:blip r:embed="rId2"/>
          <a:srcRect/>
          <a:stretch>
            <a:fillRect/>
          </a:stretch>
        </p:blipFill>
        <p:spPr bwMode="auto">
          <a:xfrm>
            <a:off x="7086600" y="152400"/>
            <a:ext cx="1828800" cy="1371600"/>
          </a:xfrm>
          <a:prstGeom prst="rect">
            <a:avLst/>
          </a:prstGeom>
          <a:noFill/>
          <a:ln w="9525">
            <a:noFill/>
            <a:miter lim="800000"/>
            <a:headEnd/>
            <a:tailEnd/>
          </a:ln>
        </p:spPr>
      </p:pic>
      <p:sp>
        <p:nvSpPr>
          <p:cNvPr id="5" name="Text Box 2"/>
          <p:cNvSpPr txBox="1">
            <a:spLocks noChangeArrowheads="1"/>
          </p:cNvSpPr>
          <p:nvPr/>
        </p:nvSpPr>
        <p:spPr bwMode="auto">
          <a:xfrm>
            <a:off x="381000" y="4027487"/>
            <a:ext cx="8458200" cy="2677656"/>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square">
            <a:prstTxWarp prst="textNoShape">
              <a:avLst/>
            </a:prstTxWarp>
            <a:spAutoFit/>
          </a:bodyPr>
          <a:lstStyle/>
          <a:p>
            <a:pPr indent="-225425">
              <a:spcBef>
                <a:spcPct val="50000"/>
              </a:spcBef>
            </a:pPr>
            <a:r>
              <a:rPr lang="en-US" sz="2800" u="sng" dirty="0">
                <a:solidFill>
                  <a:schemeClr val="bg1"/>
                </a:solidFill>
              </a:rPr>
              <a:t>Paragraph #2:  What is the experiment design to test?  Why is it important?</a:t>
            </a:r>
          </a:p>
          <a:p>
            <a:pPr indent="-225425">
              <a:spcBef>
                <a:spcPct val="50000"/>
              </a:spcBef>
              <a:buFont typeface="Wingdings" charset="2"/>
              <a:buChar char="Ø"/>
            </a:pPr>
            <a:r>
              <a:rPr lang="en-US" sz="2800" u="sng" dirty="0">
                <a:solidFill>
                  <a:schemeClr val="bg1"/>
                </a:solidFill>
              </a:rPr>
              <a:t>The effects of light intensity on photosynthetic rate</a:t>
            </a:r>
          </a:p>
          <a:p>
            <a:pPr indent="-225425">
              <a:spcBef>
                <a:spcPct val="50000"/>
              </a:spcBef>
              <a:buFont typeface="Wingdings" charset="2"/>
              <a:buChar char="Ø"/>
            </a:pPr>
            <a:r>
              <a:rPr lang="en-US" sz="2800" u="sng" dirty="0">
                <a:solidFill>
                  <a:schemeClr val="bg1"/>
                </a:solidFill>
              </a:rPr>
              <a:t>Rate of energy conversion and storage affects availability of food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box(i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a:xfrm>
            <a:off x="-76200" y="0"/>
            <a:ext cx="8534400" cy="1143000"/>
          </a:xfrm>
        </p:spPr>
        <p:txBody>
          <a:bodyPr>
            <a:normAutofit/>
          </a:bodyPr>
          <a:lstStyle/>
          <a:p>
            <a:r>
              <a:rPr lang="en-US" dirty="0" smtClean="0">
                <a:solidFill>
                  <a:schemeClr val="accent6">
                    <a:lumMod val="60000"/>
                    <a:lumOff val="40000"/>
                  </a:schemeClr>
                </a:solidFill>
              </a:rPr>
              <a:t>Conclusion of a Lab</a:t>
            </a:r>
          </a:p>
        </p:txBody>
      </p:sp>
      <p:sp>
        <p:nvSpPr>
          <p:cNvPr id="48131" name="Content Placeholder 2"/>
          <p:cNvSpPr>
            <a:spLocks noGrp="1"/>
          </p:cNvSpPr>
          <p:nvPr>
            <p:ph sz="half" idx="1"/>
          </p:nvPr>
        </p:nvSpPr>
        <p:spPr>
          <a:xfrm>
            <a:off x="-76200" y="1143000"/>
            <a:ext cx="9220200" cy="4495800"/>
          </a:xfrm>
        </p:spPr>
        <p:txBody>
          <a:bodyPr/>
          <a:lstStyle/>
          <a:p>
            <a:r>
              <a:rPr lang="en-US" sz="3600" dirty="0" smtClean="0">
                <a:solidFill>
                  <a:srgbClr val="FFFFFF"/>
                </a:solidFill>
              </a:rPr>
              <a:t>A standard format is detailed below:</a:t>
            </a:r>
          </a:p>
          <a:p>
            <a:pPr lvl="1"/>
            <a:r>
              <a:rPr lang="en-US" sz="1800" dirty="0" smtClean="0">
                <a:solidFill>
                  <a:srgbClr val="FFFFFF"/>
                </a:solidFill>
              </a:rPr>
              <a:t>Third, offer </a:t>
            </a:r>
            <a:r>
              <a:rPr lang="en-US" sz="1800" u="sng" dirty="0" smtClean="0">
                <a:solidFill>
                  <a:srgbClr val="FFFFFF"/>
                </a:solidFill>
              </a:rPr>
              <a:t>reasons/explanations for patterns</a:t>
            </a:r>
            <a:r>
              <a:rPr lang="en-US" sz="1800" dirty="0" smtClean="0">
                <a:solidFill>
                  <a:srgbClr val="FFFFFF"/>
                </a:solidFill>
              </a:rPr>
              <a:t> that are observed in the data. An experiment may produce results that meet the expectations (support the hypothesis) or it may produce results that do not meet the expectation (do no support the hypothesis). Provide explanations and speculations for both types of results – expected and unexpected. Carefully examine the experimental design, considering the effects of all constants, controls and variables. Include a </a:t>
            </a:r>
            <a:r>
              <a:rPr lang="en-US" sz="1800" u="sng" dirty="0" smtClean="0">
                <a:solidFill>
                  <a:srgbClr val="FFFFFF"/>
                </a:solidFill>
              </a:rPr>
              <a:t>critique of the experimental procedures</a:t>
            </a:r>
            <a:r>
              <a:rPr lang="en-US" sz="1800" dirty="0" smtClean="0">
                <a:solidFill>
                  <a:srgbClr val="FFFFFF"/>
                </a:solidFill>
              </a:rPr>
              <a:t>, that is, the manner in which the experimental design was actually implemented.  </a:t>
            </a:r>
          </a:p>
        </p:txBody>
      </p:sp>
      <p:pic>
        <p:nvPicPr>
          <p:cNvPr id="48132" name="Picture 4" descr="bubbles.jpg"/>
          <p:cNvPicPr>
            <a:picLocks noChangeAspect="1"/>
          </p:cNvPicPr>
          <p:nvPr/>
        </p:nvPicPr>
        <p:blipFill>
          <a:blip r:embed="rId2"/>
          <a:srcRect/>
          <a:stretch>
            <a:fillRect/>
          </a:stretch>
        </p:blipFill>
        <p:spPr bwMode="auto">
          <a:xfrm>
            <a:off x="7594600" y="152400"/>
            <a:ext cx="1320800" cy="990600"/>
          </a:xfrm>
          <a:prstGeom prst="rect">
            <a:avLst/>
          </a:prstGeom>
          <a:noFill/>
          <a:ln w="9525">
            <a:noFill/>
            <a:miter lim="800000"/>
            <a:headEnd/>
            <a:tailEnd/>
          </a:ln>
        </p:spPr>
      </p:pic>
      <p:sp>
        <p:nvSpPr>
          <p:cNvPr id="6" name="Text Box 2"/>
          <p:cNvSpPr txBox="1">
            <a:spLocks noChangeArrowheads="1"/>
          </p:cNvSpPr>
          <p:nvPr/>
        </p:nvSpPr>
        <p:spPr bwMode="auto">
          <a:xfrm>
            <a:off x="457200" y="3964900"/>
            <a:ext cx="8458200" cy="28931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square">
            <a:prstTxWarp prst="textNoShape">
              <a:avLst/>
            </a:prstTxWarp>
            <a:spAutoFit/>
          </a:bodyPr>
          <a:lstStyle/>
          <a:p>
            <a:pPr indent="-225425">
              <a:spcBef>
                <a:spcPct val="50000"/>
              </a:spcBef>
            </a:pPr>
            <a:r>
              <a:rPr lang="en-US" sz="2800" u="sng" dirty="0">
                <a:solidFill>
                  <a:schemeClr val="bg1"/>
                </a:solidFill>
              </a:rPr>
              <a:t>Paragraph #3:  Why is the experiment being done?</a:t>
            </a:r>
          </a:p>
          <a:p>
            <a:pPr indent="-225425">
              <a:spcBef>
                <a:spcPct val="50000"/>
              </a:spcBef>
              <a:buFont typeface="Wingdings" charset="2"/>
              <a:buChar char="Ø"/>
            </a:pPr>
            <a:r>
              <a:rPr lang="en-US" sz="2800" u="sng" dirty="0">
                <a:solidFill>
                  <a:schemeClr val="bg1"/>
                </a:solidFill>
              </a:rPr>
              <a:t>Photosynthesis and Human Population</a:t>
            </a:r>
          </a:p>
          <a:p>
            <a:pPr marL="0" lvl="1" indent="-225425">
              <a:spcBef>
                <a:spcPct val="50000"/>
              </a:spcBef>
              <a:buFont typeface="Times" charset="0"/>
              <a:buChar char="•"/>
            </a:pPr>
            <a:r>
              <a:rPr lang="en-US" sz="2800" u="sng" dirty="0">
                <a:solidFill>
                  <a:schemeClr val="bg1"/>
                </a:solidFill>
              </a:rPr>
              <a:t>Energy is a limiting factor</a:t>
            </a:r>
          </a:p>
          <a:p>
            <a:pPr marL="0" lvl="1" indent="-225425">
              <a:spcBef>
                <a:spcPct val="50000"/>
              </a:spcBef>
              <a:buFont typeface="Times" charset="0"/>
              <a:buChar char="•"/>
            </a:pPr>
            <a:r>
              <a:rPr lang="en-US" sz="2800" u="sng" dirty="0">
                <a:solidFill>
                  <a:schemeClr val="bg1"/>
                </a:solidFill>
              </a:rPr>
              <a:t>Optimal amount of light for photosynthesis to support a growing </a:t>
            </a:r>
            <a:r>
              <a:rPr lang="en-US" sz="2800" u="sng" dirty="0" smtClean="0">
                <a:solidFill>
                  <a:schemeClr val="bg1"/>
                </a:solidFill>
              </a:rPr>
              <a:t>population</a:t>
            </a:r>
            <a:endParaRPr lang="en-US" sz="2800" u="sng"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box(i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0"/>
            <a:ext cx="8458200" cy="1143000"/>
          </a:xfrm>
        </p:spPr>
        <p:txBody>
          <a:bodyPr>
            <a:normAutofit/>
          </a:bodyPr>
          <a:lstStyle/>
          <a:p>
            <a:r>
              <a:rPr lang="en-US" dirty="0" smtClean="0">
                <a:solidFill>
                  <a:schemeClr val="accent6">
                    <a:lumMod val="60000"/>
                    <a:lumOff val="40000"/>
                  </a:schemeClr>
                </a:solidFill>
              </a:rPr>
              <a:t>Conclusion of a Lab</a:t>
            </a:r>
          </a:p>
        </p:txBody>
      </p:sp>
      <p:sp>
        <p:nvSpPr>
          <p:cNvPr id="48131" name="Content Placeholder 2"/>
          <p:cNvSpPr>
            <a:spLocks noGrp="1"/>
          </p:cNvSpPr>
          <p:nvPr>
            <p:ph sz="half" idx="1"/>
          </p:nvPr>
        </p:nvSpPr>
        <p:spPr>
          <a:xfrm>
            <a:off x="-76200" y="1600200"/>
            <a:ext cx="9220200" cy="4495800"/>
          </a:xfrm>
        </p:spPr>
        <p:txBody>
          <a:bodyPr>
            <a:normAutofit/>
          </a:bodyPr>
          <a:lstStyle/>
          <a:p>
            <a:r>
              <a:rPr lang="en-US" sz="4000" dirty="0" smtClean="0">
                <a:solidFill>
                  <a:srgbClr val="FFFFFF"/>
                </a:solidFill>
              </a:rPr>
              <a:t>A standard format is detailed below:</a:t>
            </a:r>
          </a:p>
          <a:p>
            <a:pPr lvl="1"/>
            <a:r>
              <a:rPr lang="en-US" sz="2000" dirty="0" smtClean="0">
                <a:solidFill>
                  <a:srgbClr val="FFFFFF"/>
                </a:solidFill>
              </a:rPr>
              <a:t>Finally, describe how the data </a:t>
            </a:r>
            <a:r>
              <a:rPr lang="en-US" sz="2000" u="sng" dirty="0" smtClean="0">
                <a:solidFill>
                  <a:srgbClr val="FFFFFF"/>
                </a:solidFill>
              </a:rPr>
              <a:t>supports or refutes the hypothesis</a:t>
            </a:r>
            <a:r>
              <a:rPr lang="en-US" sz="2000" dirty="0" smtClean="0">
                <a:solidFill>
                  <a:srgbClr val="FFFFFF"/>
                </a:solidFill>
              </a:rPr>
              <a:t>.  Compare the findings with </a:t>
            </a:r>
            <a:r>
              <a:rPr lang="en-US" sz="2000" u="sng" dirty="0" smtClean="0">
                <a:solidFill>
                  <a:srgbClr val="FFFFFF"/>
                </a:solidFill>
              </a:rPr>
              <a:t>other researchers and the “real world”</a:t>
            </a:r>
            <a:r>
              <a:rPr lang="en-US" sz="2000" dirty="0" smtClean="0">
                <a:solidFill>
                  <a:srgbClr val="FFFFFF"/>
                </a:solidFill>
              </a:rPr>
              <a:t>.  Offer recommendations both for </a:t>
            </a:r>
            <a:r>
              <a:rPr lang="en-US" sz="2000" u="sng" dirty="0" smtClean="0">
                <a:solidFill>
                  <a:srgbClr val="FFFFFF"/>
                </a:solidFill>
              </a:rPr>
              <a:t>improving the experiment and for further study</a:t>
            </a:r>
            <a:r>
              <a:rPr lang="en-US" sz="2000" i="1" dirty="0" smtClean="0">
                <a:solidFill>
                  <a:srgbClr val="FFFFFF"/>
                </a:solidFill>
              </a:rPr>
              <a:t>.</a:t>
            </a:r>
            <a:endParaRPr lang="en-US" sz="2000" dirty="0" smtClean="0">
              <a:solidFill>
                <a:srgbClr val="FFFFFF"/>
              </a:solidFill>
            </a:endParaRPr>
          </a:p>
          <a:p>
            <a:endParaRPr lang="en-US" sz="2800" dirty="0" smtClean="0">
              <a:solidFill>
                <a:srgbClr val="FFFFFF"/>
              </a:solidFill>
            </a:endParaRPr>
          </a:p>
        </p:txBody>
      </p:sp>
      <p:pic>
        <p:nvPicPr>
          <p:cNvPr id="48132" name="Picture 4" descr="bubbles.jpg"/>
          <p:cNvPicPr>
            <a:picLocks noChangeAspect="1"/>
          </p:cNvPicPr>
          <p:nvPr/>
        </p:nvPicPr>
        <p:blipFill>
          <a:blip r:embed="rId2"/>
          <a:srcRect/>
          <a:stretch>
            <a:fillRect/>
          </a:stretch>
        </p:blipFill>
        <p:spPr bwMode="auto">
          <a:xfrm>
            <a:off x="7086600" y="152400"/>
            <a:ext cx="1828800" cy="1371600"/>
          </a:xfrm>
          <a:prstGeom prst="rect">
            <a:avLst/>
          </a:prstGeom>
          <a:noFill/>
          <a:ln w="9525">
            <a:noFill/>
            <a:miter lim="800000"/>
            <a:headEnd/>
            <a:tailEnd/>
          </a:ln>
        </p:spPr>
      </p:pic>
      <p:sp>
        <p:nvSpPr>
          <p:cNvPr id="5" name="Text Box 2"/>
          <p:cNvSpPr txBox="1">
            <a:spLocks noChangeArrowheads="1"/>
          </p:cNvSpPr>
          <p:nvPr/>
        </p:nvSpPr>
        <p:spPr bwMode="auto">
          <a:xfrm>
            <a:off x="381000" y="4146164"/>
            <a:ext cx="8458200" cy="2711836"/>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square">
            <a:prstTxWarp prst="textNoShape">
              <a:avLst/>
            </a:prstTxWarp>
            <a:spAutoFit/>
          </a:bodyPr>
          <a:lstStyle/>
          <a:p>
            <a:pPr>
              <a:spcBef>
                <a:spcPct val="50000"/>
              </a:spcBef>
            </a:pPr>
            <a:r>
              <a:rPr lang="en-US" sz="2800" u="sng" dirty="0">
                <a:solidFill>
                  <a:schemeClr val="bg1"/>
                </a:solidFill>
              </a:rPr>
              <a:t>Paragraph #4:  What are the predicted outcomes of the experiment?  Explain</a:t>
            </a:r>
            <a:endParaRPr lang="en-US" sz="2800" dirty="0">
              <a:solidFill>
                <a:schemeClr val="bg1"/>
              </a:solidFill>
            </a:endParaRPr>
          </a:p>
          <a:p>
            <a:pPr>
              <a:spcBef>
                <a:spcPct val="50000"/>
              </a:spcBef>
              <a:buFont typeface="Wingdings" charset="2"/>
              <a:buChar char="Ø"/>
            </a:pPr>
            <a:r>
              <a:rPr lang="en-US" sz="2800" dirty="0">
                <a:solidFill>
                  <a:schemeClr val="bg1"/>
                </a:solidFill>
              </a:rPr>
              <a:t>State predictions for each test</a:t>
            </a:r>
          </a:p>
          <a:p>
            <a:pPr>
              <a:spcBef>
                <a:spcPct val="50000"/>
              </a:spcBef>
              <a:buFont typeface="Wingdings" charset="2"/>
              <a:buChar char="Ø"/>
            </a:pPr>
            <a:r>
              <a:rPr lang="en-US" sz="2800" dirty="0">
                <a:solidFill>
                  <a:schemeClr val="bg1"/>
                </a:solidFill>
              </a:rPr>
              <a:t>Explain why you expect each test to result as </a:t>
            </a:r>
            <a:r>
              <a:rPr lang="en-US" sz="2800" dirty="0" smtClean="0">
                <a:solidFill>
                  <a:schemeClr val="bg1"/>
                </a:solidFill>
              </a:rPr>
              <a:t>predicted</a:t>
            </a:r>
            <a:endParaRPr lang="en-US" sz="2800"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box(i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648</Words>
  <Application>Microsoft Macintosh PowerPoint</Application>
  <PresentationFormat>On-screen Show (4:3)</PresentationFormat>
  <Paragraphs>37</Paragraphs>
  <Slides>6</Slides>
  <Notes>0</Notes>
  <HiddenSlides>0</HiddenSlides>
  <MMClips>0</MMClips>
  <ScaleCrop>false</ScaleCrop>
  <HeadingPairs>
    <vt:vector size="4" baseType="variant">
      <vt:variant>
        <vt:lpstr>Design Template</vt:lpstr>
      </vt:variant>
      <vt:variant>
        <vt:i4>2</vt:i4>
      </vt:variant>
      <vt:variant>
        <vt:lpstr>Slide Titles</vt:lpstr>
      </vt:variant>
      <vt:variant>
        <vt:i4>6</vt:i4>
      </vt:variant>
    </vt:vector>
  </HeadingPairs>
  <TitlesOfParts>
    <vt:vector size="8" baseType="lpstr">
      <vt:lpstr>Office Theme</vt:lpstr>
      <vt:lpstr>Apex</vt:lpstr>
      <vt:lpstr>Slide 1</vt:lpstr>
      <vt:lpstr>Conclusion of a Lab</vt:lpstr>
      <vt:lpstr>Conclusion of a Lab</vt:lpstr>
      <vt:lpstr>Conclusion of a Lab</vt:lpstr>
      <vt:lpstr>Conclusion of a Lab</vt:lpstr>
      <vt:lpstr>Conclusion of a Lab</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Your Lab Conclusion  Rate of Photosynthesis Lab  </dc:title>
  <dc:creator>None</dc:creator>
  <cp:lastModifiedBy>None</cp:lastModifiedBy>
  <cp:revision>4</cp:revision>
  <dcterms:created xsi:type="dcterms:W3CDTF">2012-02-08T02:40:20Z</dcterms:created>
  <dcterms:modified xsi:type="dcterms:W3CDTF">2012-02-08T02:42:16Z</dcterms:modified>
</cp:coreProperties>
</file>