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41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418A-6D65-504F-8D14-4D1FE6CD656F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5B08-FE26-F841-9880-129AD6EC06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QZaNXNroVY" TargetMode="Externa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lu0dzK4dbU" TargetMode="Externa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Kidney Form and Function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82E8A8-44C7-B847-AA2D-22B70161E55F}" type="slidenum">
              <a:rPr lang="en-US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of Henle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Responsible for producing a concentrated urine by forming a concentration gradient within the medulla of kidney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higher concentration on the outside of the loop pulls out water for re-absorption. </a:t>
            </a:r>
          </a:p>
          <a:p>
            <a:r>
              <a:rPr lang="en-US" dirty="0" smtClean="0"/>
              <a:t>The deeper the loop the more concentrated the pee will be.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3EA4EF-B8FD-0342-AB94-381AC3047415}" type="slidenum">
              <a:rPr lang="en-US"/>
              <a:pPr/>
              <a:t>11</a:t>
            </a:fld>
            <a:endParaRPr lang="en-US"/>
          </a:p>
        </p:txBody>
      </p:sp>
      <p:pic>
        <p:nvPicPr>
          <p:cNvPr id="44035" name="Picture 2" descr="loop of hen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700"/>
            <a:ext cx="62484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2BC178-C741-B940-8AEC-26F67B6B6689}" type="slidenum">
              <a:rPr lang="en-US"/>
              <a:pPr/>
              <a:t>12</a:t>
            </a:fld>
            <a:endParaRPr lang="en-US"/>
          </a:p>
        </p:txBody>
      </p:sp>
      <p:pic>
        <p:nvPicPr>
          <p:cNvPr id="63491" name="Picture 2" descr="nephron 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better to drink pee than not drink anything?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27460C-E120-464B-B744-66DE1CA030AD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994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6097588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47800" y="457200"/>
            <a:ext cx="2819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 smtClean="0"/>
              <a:t>Glomerulus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1200" dirty="0"/>
              <a:t>around1.30min (</a:t>
            </a:r>
            <a:r>
              <a:rPr lang="en-US" sz="1200" dirty="0">
                <a:hlinkClick r:id="rId2"/>
              </a:rPr>
              <a:t>2)</a:t>
            </a:r>
            <a:endParaRPr lang="en-US" sz="2800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943600" y="152400"/>
            <a:ext cx="27432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F0000"/>
                </a:solidFill>
              </a:rPr>
              <a:t>branch of renal artery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29400" y="1295400"/>
            <a:ext cx="2514600" cy="946150"/>
          </a:xfrm>
          <a:prstGeom prst="rect">
            <a:avLst/>
          </a:prstGeom>
          <a:solidFill>
            <a:srgbClr val="FF41F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Bowman’s capsule</a:t>
            </a:r>
            <a:endParaRPr lang="en-US" sz="2800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419600" y="1905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048000" y="990600"/>
            <a:ext cx="9906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257800" y="533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34000" y="2667000"/>
            <a:ext cx="1447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934200" y="42672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/>
              <a:t>branch of renal vein</a:t>
            </a:r>
            <a:endParaRPr lang="en-US" sz="28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572000" y="3886200"/>
            <a:ext cx="2819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 smtClean="0"/>
              <a:t>Loop of </a:t>
            </a:r>
            <a:r>
              <a:rPr lang="en-GB" sz="2800" dirty="0" err="1" smtClean="0"/>
              <a:t>Henle</a:t>
            </a:r>
            <a:endParaRPr lang="en-US" sz="2800" dirty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28600" y="228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DCT</a:t>
            </a:r>
            <a:endParaRPr lang="en-US" sz="2800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477000" y="2362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/>
              <a:t>PCT</a:t>
            </a:r>
            <a:endParaRPr lang="en-US" sz="280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581400" y="2514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2954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0" y="3581400"/>
            <a:ext cx="1676400" cy="946150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collecting duct</a:t>
            </a:r>
            <a:endParaRPr lang="en-US" sz="2800" dirty="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143000" y="4114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1524000" y="51054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28600" y="5181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0" y="5181600"/>
            <a:ext cx="19050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F0000"/>
                </a:solidFill>
              </a:rPr>
              <a:t>capillaries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191000" y="1600200"/>
            <a:ext cx="2438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4267200" y="1676400"/>
            <a:ext cx="22860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4876800" y="609600"/>
            <a:ext cx="10668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1676400" y="4495800"/>
            <a:ext cx="8382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V="1">
            <a:off x="1295400" y="3124200"/>
            <a:ext cx="6096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3505200" y="4343400"/>
            <a:ext cx="1295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581400" y="5486400"/>
            <a:ext cx="2819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 smtClean="0"/>
              <a:t>Descending: Loop of </a:t>
            </a:r>
            <a:r>
              <a:rPr lang="en-GB" sz="1600" dirty="0" err="1" smtClean="0"/>
              <a:t>Henle</a:t>
            </a:r>
            <a:endParaRPr lang="en-US" sz="1600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3429000" y="4572000"/>
            <a:ext cx="0" cy="1371600"/>
          </a:xfrm>
          <a:prstGeom prst="line">
            <a:avLst/>
          </a:prstGeom>
          <a:ln w="952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304800" y="5943600"/>
            <a:ext cx="2819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 smtClean="0"/>
              <a:t>Ascending: Loop of </a:t>
            </a:r>
            <a:r>
              <a:rPr lang="en-GB" sz="1600" dirty="0" err="1" smtClean="0"/>
              <a:t>Henle</a:t>
            </a:r>
            <a:endParaRPr lang="en-US" sz="1600" dirty="0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2590800" y="4495800"/>
            <a:ext cx="76200" cy="1295400"/>
          </a:xfrm>
          <a:prstGeom prst="line">
            <a:avLst/>
          </a:prstGeom>
          <a:ln w="952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F9D93-B25C-AE40-BC55-D31F792A89AB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>
            <a:normAutofit lnSpcReduction="10000"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>
                <a:solidFill>
                  <a:srgbClr val="FF41F9"/>
                </a:solidFill>
              </a:rPr>
              <a:t>Bowman’s capsule</a:t>
            </a:r>
            <a:endParaRPr lang="en-US" dirty="0" smtClean="0">
              <a:solidFill>
                <a:srgbClr val="FF41F9"/>
              </a:solidFill>
            </a:endParaRP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 smtClean="0"/>
              <a:t>What: </a:t>
            </a:r>
            <a:r>
              <a:rPr lang="en-US" sz="2400" dirty="0" smtClean="0"/>
              <a:t>knot of capillaries inside the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capsule</a:t>
            </a:r>
            <a:endParaRPr lang="en-US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 err="1" smtClean="0"/>
              <a:t>Fct</a:t>
            </a:r>
            <a:r>
              <a:rPr lang="en-US" dirty="0" smtClean="0"/>
              <a:t>: Receives </a:t>
            </a:r>
            <a:r>
              <a:rPr lang="en-US" dirty="0"/>
              <a:t>filtrate</a:t>
            </a:r>
            <a:endParaRPr lang="en-US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 err="1" smtClean="0">
                <a:solidFill>
                  <a:srgbClr val="FF6600"/>
                </a:solidFill>
              </a:rPr>
              <a:t>Nephron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loop or Loop of </a:t>
            </a:r>
            <a:r>
              <a:rPr lang="en-US" dirty="0" err="1">
                <a:solidFill>
                  <a:srgbClr val="FF6600"/>
                </a:solidFill>
              </a:rPr>
              <a:t>Henle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>
                <a:solidFill>
                  <a:srgbClr val="FF6600"/>
                </a:solidFill>
              </a:rPr>
              <a:t>Regulates concentration of </a:t>
            </a:r>
            <a:r>
              <a:rPr lang="en-US" dirty="0" smtClean="0">
                <a:solidFill>
                  <a:srgbClr val="FF6600"/>
                </a:solidFill>
              </a:rPr>
              <a:t>urine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US" dirty="0" smtClean="0">
              <a:solidFill>
                <a:srgbClr val="660066"/>
              </a:solidFill>
            </a:endParaRP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 smtClean="0">
                <a:solidFill>
                  <a:srgbClr val="660066"/>
                </a:solidFill>
              </a:rPr>
              <a:t>Collecting duct</a:t>
            </a:r>
          </a:p>
          <a:p>
            <a:pPr lvl="2"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2800" dirty="0" smtClean="0"/>
              <a:t>Re-absorption </a:t>
            </a:r>
            <a:r>
              <a:rPr lang="en-US" sz="2800" dirty="0"/>
              <a:t>of water and </a:t>
            </a:r>
            <a:r>
              <a:rPr lang="en-US" sz="2800" dirty="0" smtClean="0"/>
              <a:t>electrolytes</a:t>
            </a:r>
          </a:p>
          <a:p>
            <a:pPr lvl="2"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2800" dirty="0" smtClean="0"/>
              <a:t>Re-absorption stimulate by Anti-Diuretics Hormone (ADH)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US" sz="3600" dirty="0" smtClean="0">
                <a:solidFill>
                  <a:srgbClr val="FF0000"/>
                </a:solidFill>
              </a:rPr>
              <a:t>Capillaries &amp; </a:t>
            </a:r>
            <a:r>
              <a:rPr lang="en-GB" sz="3600" dirty="0" smtClean="0">
                <a:solidFill>
                  <a:srgbClr val="FF0000"/>
                </a:solidFill>
              </a:rPr>
              <a:t>branch of renal artery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US" dirty="0" smtClean="0"/>
              <a:t>Supply blood to be filtered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616847"/>
          <a:ext cx="6096000" cy="1010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Descending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Ascending 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leaves – OSMOSIS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Leave – Active Transport (uses energy)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Make Concentrated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r>
              <a:rPr lang="en-US" dirty="0" smtClean="0"/>
              <a:t>You need: </a:t>
            </a:r>
          </a:p>
          <a:p>
            <a:pPr lvl="1"/>
            <a:r>
              <a:rPr lang="en-US" dirty="0" smtClean="0"/>
              <a:t>Long loop of </a:t>
            </a:r>
            <a:r>
              <a:rPr lang="en-US" dirty="0" err="1" smtClean="0"/>
              <a:t>henle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With extreme </a:t>
            </a:r>
            <a:r>
              <a:rPr lang="en-US" dirty="0" err="1" smtClean="0"/>
              <a:t>concentrtion</a:t>
            </a:r>
            <a:r>
              <a:rPr lang="en-US" dirty="0" smtClean="0"/>
              <a:t> gradient to pull out </a:t>
            </a:r>
            <a:r>
              <a:rPr lang="en-US" dirty="0" err="1" smtClean="0"/>
              <a:t>ater</a:t>
            </a:r>
            <a:r>
              <a:rPr lang="en-US" dirty="0" smtClean="0"/>
              <a:t> and salt</a:t>
            </a:r>
          </a:p>
          <a:p>
            <a:pPr lvl="1"/>
            <a:r>
              <a:rPr lang="en-US" dirty="0" smtClean="0"/>
              <a:t>ADH</a:t>
            </a:r>
          </a:p>
          <a:p>
            <a:pPr lvl="2"/>
            <a:r>
              <a:rPr lang="en-US" dirty="0" smtClean="0"/>
              <a:t>Anti-diuretic hormone at collecting duct to make it soluble to water so more water can leave. </a:t>
            </a:r>
            <a:endParaRPr lang="en-US" dirty="0"/>
          </a:p>
        </p:txBody>
      </p:sp>
      <p:pic>
        <p:nvPicPr>
          <p:cNvPr id="4" name="Picture 3" descr="Screen shot 2012-12-03 at 12.03.02 AM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215532"/>
            <a:ext cx="5295900" cy="2642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Vertebrate Kidney Form </a:t>
            </a:r>
          </a:p>
        </p:txBody>
      </p:sp>
      <p:pic>
        <p:nvPicPr>
          <p:cNvPr id="35843" name="Content Placeholder 6" descr="kidneys2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777" b="-16777"/>
          <a:stretch>
            <a:fillRect/>
          </a:stretch>
        </p:blipFill>
        <p:spPr>
          <a:xfrm>
            <a:off x="0" y="1219200"/>
            <a:ext cx="4706938" cy="5181600"/>
          </a:xfrm>
        </p:spPr>
      </p:pic>
      <p:sp>
        <p:nvSpPr>
          <p:cNvPr id="35844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41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kidneys receive blood through the renal </a:t>
            </a:r>
            <a:r>
              <a:rPr lang="en-US" dirty="0" smtClean="0"/>
              <a:t>artery and filters out waste from the blood. </a:t>
            </a:r>
          </a:p>
          <a:p>
            <a:r>
              <a:rPr lang="en-US" dirty="0" smtClean="0"/>
              <a:t>The blood is passed through the structure of the kidneys called </a:t>
            </a:r>
            <a:r>
              <a:rPr lang="en-US" dirty="0" err="1" smtClean="0"/>
              <a:t>nephron</a:t>
            </a:r>
            <a:r>
              <a:rPr lang="en-US" dirty="0" smtClean="0"/>
              <a:t>, </a:t>
            </a:r>
            <a:r>
              <a:rPr lang="en-US" dirty="0" smtClean="0"/>
              <a:t>where waste products and excess water pass out of the blood stream, as shown in the diagram.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/>
              <a:t>Renal Structure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1752600"/>
            <a:ext cx="6381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2627313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685800" y="4191000"/>
            <a:ext cx="24384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FFFF66"/>
              </a:buClr>
              <a:buSzPct val="75000"/>
              <a:defRPr/>
            </a:pPr>
            <a:r>
              <a:rPr kumimoji="1" lang="en-GB" kern="0" dirty="0">
                <a:solidFill>
                  <a:srgbClr val="660066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1 = </a:t>
            </a:r>
            <a:r>
              <a:rPr kumimoji="1" lang="en-GB" kern="0" dirty="0" err="1">
                <a:solidFill>
                  <a:srgbClr val="660066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ureter</a:t>
            </a:r>
            <a:endParaRPr kumimoji="1" lang="en-GB" kern="0" dirty="0">
              <a:solidFill>
                <a:srgbClr val="660066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FFFF66"/>
              </a:buClr>
              <a:buSzPct val="75000"/>
              <a:defRPr/>
            </a:pPr>
            <a:r>
              <a:rPr kumimoji="1" lang="en-GB" kern="0" dirty="0">
                <a:solidFill>
                  <a:srgbClr val="660066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2 = pelvis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FFFF66"/>
              </a:buClr>
              <a:buSzPct val="75000"/>
              <a:defRPr/>
            </a:pPr>
            <a:r>
              <a:rPr kumimoji="1" lang="en-GB" kern="0" dirty="0">
                <a:solidFill>
                  <a:srgbClr val="660066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3 = cortex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FFFF66"/>
              </a:buClr>
              <a:buSzPct val="75000"/>
              <a:defRPr/>
            </a:pPr>
            <a:r>
              <a:rPr kumimoji="1" lang="en-GB" kern="0" dirty="0">
                <a:solidFill>
                  <a:srgbClr val="660066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4 = medulla</a:t>
            </a:r>
            <a:endParaRPr kumimoji="1" lang="en-US" kern="0" dirty="0">
              <a:solidFill>
                <a:srgbClr val="660066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66"/>
              </a:buClr>
              <a:buSzPct val="75000"/>
              <a:buFont typeface="Wingdings" charset="2"/>
              <a:buChar char="l"/>
              <a:defRPr/>
            </a:pPr>
            <a:endParaRPr kumimoji="1" lang="en-US" kern="0" dirty="0">
              <a:solidFill>
                <a:srgbClr val="660066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E71EEC-3EEF-DE47-B979-1542D9D86E78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6097588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553200" y="2057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/>
              <a:t>cortex</a:t>
            </a:r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53200" y="43434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/>
              <a:t>medulla</a:t>
            </a:r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Kidney </a:t>
            </a:r>
            <a:r>
              <a:rPr lang="en-GB" dirty="0" err="1" smtClean="0"/>
              <a:t>nephron</a:t>
            </a:r>
            <a:r>
              <a:rPr lang="en-US" dirty="0" smtClean="0"/>
              <a:t> – draw the flow</a:t>
            </a:r>
            <a:endParaRPr lang="en-US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516688" y="5300663"/>
            <a:ext cx="2303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/>
              <a:t>name the parts?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E71EEC-3EEF-DE47-B979-1542D9D86E78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6097588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553200" y="2057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/>
              <a:t>cortex</a:t>
            </a:r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53200" y="43434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/>
              <a:t>medulla</a:t>
            </a:r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Kidney </a:t>
            </a:r>
            <a:r>
              <a:rPr lang="en-GB" dirty="0" err="1" smtClean="0"/>
              <a:t>nephron</a:t>
            </a:r>
            <a:r>
              <a:rPr lang="en-US" dirty="0" smtClean="0"/>
              <a:t> – Name the parts</a:t>
            </a:r>
            <a:endParaRPr lang="en-US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516688" y="5300663"/>
            <a:ext cx="2303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/>
              <a:t>name the parts?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27460C-E120-464B-B744-66DE1CA030AD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6097588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47800" y="457200"/>
            <a:ext cx="21336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 err="1"/>
              <a:t>glomerulus</a:t>
            </a:r>
            <a:endParaRPr lang="en-US" sz="2800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943600" y="152400"/>
            <a:ext cx="27432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branch of renal artery</a:t>
            </a:r>
            <a:endParaRPr lang="en-US" sz="2800" dirty="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29400" y="1295400"/>
            <a:ext cx="25146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Bowman’s capsule</a:t>
            </a:r>
            <a:endParaRPr lang="en-US" sz="2800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419600" y="1905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048000" y="990600"/>
            <a:ext cx="9906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257800" y="533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34000" y="2667000"/>
            <a:ext cx="1447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934200" y="42672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/>
              <a:t>branch of renal vein</a:t>
            </a:r>
            <a:endParaRPr lang="en-US" sz="28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191000" y="6096000"/>
            <a:ext cx="2819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 smtClean="0"/>
              <a:t>Loop of </a:t>
            </a:r>
            <a:r>
              <a:rPr lang="en-GB" sz="2800" dirty="0" err="1" smtClean="0"/>
              <a:t>Henle</a:t>
            </a:r>
            <a:endParaRPr lang="en-US" sz="2800" dirty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28600" y="228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DCT</a:t>
            </a:r>
            <a:endParaRPr lang="en-US" sz="2800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477000" y="2362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/>
              <a:t>PCT</a:t>
            </a:r>
            <a:endParaRPr lang="en-US" sz="280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581400" y="2514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2954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0" y="3581400"/>
            <a:ext cx="16764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collecting duct</a:t>
            </a:r>
            <a:endParaRPr lang="en-US" sz="2800" dirty="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143000" y="4114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1524000" y="51054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28600" y="5181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0" y="5181600"/>
            <a:ext cx="1905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capillaries</a:t>
            </a:r>
            <a:endParaRPr lang="en-US" sz="2800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191000" y="1600200"/>
            <a:ext cx="2438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4267200" y="1676400"/>
            <a:ext cx="22860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4876800" y="609600"/>
            <a:ext cx="10668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1676400" y="4495800"/>
            <a:ext cx="8382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V="1">
            <a:off x="1295400" y="3124200"/>
            <a:ext cx="6096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 flipV="1">
            <a:off x="3505200" y="5181600"/>
            <a:ext cx="10668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7AA24C-3963-FE49-A983-C9A2B046F82E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749300"/>
            <a:ext cx="3941763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066800"/>
          </a:xfrm>
        </p:spPr>
        <p:txBody>
          <a:bodyPr/>
          <a:lstStyle/>
          <a:p>
            <a:r>
              <a:rPr lang="en-US" sz="4000" dirty="0" smtClean="0"/>
              <a:t> This WHOLE THING = The </a:t>
            </a:r>
            <a:r>
              <a:rPr lang="en-US" sz="4000" dirty="0" err="1" smtClean="0"/>
              <a:t>Nephron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C78271-44F8-114C-99D3-36A0CFD6195E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Nephron</a:t>
            </a:r>
            <a:endParaRPr lang="en-US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 unit of the kidney</a:t>
            </a:r>
          </a:p>
          <a:p>
            <a:r>
              <a:rPr lang="en-US"/>
              <a:t>Filtration, tubular reabsorption, tubular secretion</a:t>
            </a:r>
          </a:p>
          <a:p>
            <a:r>
              <a:rPr lang="en-US"/>
              <a:t>Renal corpuscle:	</a:t>
            </a:r>
          </a:p>
          <a:p>
            <a:pPr lvl="1"/>
            <a:r>
              <a:rPr lang="en-US"/>
              <a:t>Glomerulus – capillaries</a:t>
            </a:r>
          </a:p>
          <a:p>
            <a:pPr lvl="1"/>
            <a:r>
              <a:rPr lang="en-US"/>
              <a:t>Glomerular or Bowman’s capsule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27460C-E120-464B-B744-66DE1CA030AD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6097588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47800" y="457200"/>
            <a:ext cx="21336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 err="1"/>
              <a:t>glomerulus</a:t>
            </a:r>
            <a:endParaRPr lang="en-US" sz="2800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943600" y="152400"/>
            <a:ext cx="27432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branch of renal artery</a:t>
            </a:r>
            <a:endParaRPr lang="en-US" sz="2800" dirty="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29400" y="1295400"/>
            <a:ext cx="25146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Bowman’s capsule</a:t>
            </a:r>
            <a:endParaRPr lang="en-US" sz="2800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419600" y="1905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048000" y="990600"/>
            <a:ext cx="9906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257800" y="533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34000" y="2667000"/>
            <a:ext cx="1447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934200" y="42672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/>
              <a:t>branch of renal vein</a:t>
            </a:r>
            <a:endParaRPr lang="en-US" sz="28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191000" y="6096000"/>
            <a:ext cx="2819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 smtClean="0"/>
              <a:t>Loop of </a:t>
            </a:r>
            <a:r>
              <a:rPr lang="en-GB" sz="2800" dirty="0" err="1" smtClean="0"/>
              <a:t>Henle</a:t>
            </a:r>
            <a:endParaRPr lang="en-US" sz="2800" dirty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28600" y="228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DCT</a:t>
            </a:r>
            <a:endParaRPr lang="en-US" sz="2800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477000" y="2362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/>
              <a:t>PCT</a:t>
            </a:r>
            <a:endParaRPr lang="en-US" sz="280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581400" y="2514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2954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0" y="3581400"/>
            <a:ext cx="1676400" cy="946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collecting duct</a:t>
            </a:r>
            <a:endParaRPr lang="en-US" sz="2800" dirty="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143000" y="4114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1524000" y="51054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28600" y="5181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0" y="5181600"/>
            <a:ext cx="1905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/>
              <a:t>capillaries</a:t>
            </a:r>
            <a:endParaRPr lang="en-US" sz="2800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191000" y="1600200"/>
            <a:ext cx="2438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4267200" y="1676400"/>
            <a:ext cx="22860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4876800" y="609600"/>
            <a:ext cx="10668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1676400" y="4495800"/>
            <a:ext cx="8382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V="1">
            <a:off x="1295400" y="3124200"/>
            <a:ext cx="6096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 flipV="1">
            <a:off x="3505200" y="5181600"/>
            <a:ext cx="10668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384</Words>
  <Application>Microsoft Macintosh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Kidney Form and Function </vt:lpstr>
      <vt:lpstr>Vertebrate Kidney Form </vt:lpstr>
      <vt:lpstr>Renal Structure</vt:lpstr>
      <vt:lpstr>Slide 4</vt:lpstr>
      <vt:lpstr>Slide 5</vt:lpstr>
      <vt:lpstr>Slide 6</vt:lpstr>
      <vt:lpstr> This WHOLE THING = The Nephron</vt:lpstr>
      <vt:lpstr>Nephron</vt:lpstr>
      <vt:lpstr>Slide 9</vt:lpstr>
      <vt:lpstr>Loop of Henle</vt:lpstr>
      <vt:lpstr>Slide 11</vt:lpstr>
      <vt:lpstr>Slide 12</vt:lpstr>
      <vt:lpstr>Why is it better to drink pee than not drink anything?</vt:lpstr>
      <vt:lpstr>Slide 14</vt:lpstr>
      <vt:lpstr>Slide 15</vt:lpstr>
      <vt:lpstr>To Make Concentrated Urine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Form and Function </dc:title>
  <dc:creator>None</dc:creator>
  <cp:lastModifiedBy>None</cp:lastModifiedBy>
  <cp:revision>1</cp:revision>
  <dcterms:created xsi:type="dcterms:W3CDTF">2012-12-03T08:05:30Z</dcterms:created>
  <dcterms:modified xsi:type="dcterms:W3CDTF">2012-12-03T08:09:29Z</dcterms:modified>
</cp:coreProperties>
</file>