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6" r:id="rId3"/>
    <p:sldId id="356" r:id="rId4"/>
    <p:sldId id="347" r:id="rId5"/>
    <p:sldId id="350" r:id="rId6"/>
    <p:sldId id="351" r:id="rId7"/>
    <p:sldId id="355" r:id="rId8"/>
    <p:sldId id="352" r:id="rId9"/>
    <p:sldId id="353" r:id="rId10"/>
    <p:sldId id="354" r:id="rId11"/>
    <p:sldId id="358" r:id="rId12"/>
    <p:sldId id="357" r:id="rId13"/>
    <p:sldId id="274" r:id="rId14"/>
    <p:sldId id="337" r:id="rId15"/>
    <p:sldId id="335" r:id="rId16"/>
    <p:sldId id="342" r:id="rId17"/>
    <p:sldId id="275" r:id="rId18"/>
    <p:sldId id="285" r:id="rId19"/>
    <p:sldId id="298" r:id="rId20"/>
    <p:sldId id="338" r:id="rId21"/>
    <p:sldId id="299" r:id="rId22"/>
    <p:sldId id="300" r:id="rId23"/>
    <p:sldId id="301" r:id="rId24"/>
    <p:sldId id="302" r:id="rId25"/>
    <p:sldId id="303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606" autoAdjust="0"/>
    <p:restoredTop sz="86470" autoAdjust="0"/>
  </p:normalViewPr>
  <p:slideViewPr>
    <p:cSldViewPr snapToGrid="0" snapToObjects="1">
      <p:cViewPr varScale="1">
        <p:scale>
          <a:sx n="80" d="100"/>
          <a:sy n="80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0BAC2-26BD-E249-A1FD-B6A044895A35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CA5D3-D26B-F545-99EA-18EF11D4DD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599FF-8F8A-704D-A605-DD8D6E9CDB54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85B12-B5DF-9E47-A2FD-C3332C49B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8C5EF7-4550-3F48-8414-F7AB15E49C41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1085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69524-F805-234D-ADC9-66AD94276D16}" type="slidenum">
              <a:rPr lang="en-US"/>
              <a:pPr/>
              <a:t>3</a:t>
            </a:fld>
            <a:endParaRPr lang="en-US"/>
          </a:p>
        </p:txBody>
      </p:sp>
      <p:sp>
        <p:nvSpPr>
          <p:cNvPr id="1085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0C41099-4B97-0A4B-B6D3-50F7543A5336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77E9F-698D-6D4A-B2D5-B0D74D90F790}" type="slidenum">
              <a:rPr lang="en-US"/>
              <a:pPr/>
              <a:t>17</a:t>
            </a:fld>
            <a:endParaRPr lang="en-US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2EC989C-2974-BF4B-82F8-D83D3C33554E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6859B-D7A7-9745-9F62-BF651597958F}" type="slidenum">
              <a:rPr lang="en-US"/>
              <a:pPr/>
              <a:t>18</a:t>
            </a:fld>
            <a:endParaRPr lang="en-US"/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DE930A6-9013-0941-B954-4F78D2396AB2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962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AA8EB-6B44-2542-8F8A-A7B2BB6219D6}" type="slidenum">
              <a:rPr lang="en-US"/>
              <a:pPr/>
              <a:t>19</a:t>
            </a:fld>
            <a:endParaRPr lang="en-US"/>
          </a:p>
        </p:txBody>
      </p:sp>
      <p:sp>
        <p:nvSpPr>
          <p:cNvPr id="96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202B2-08CF-BC41-8749-0EDE20B1BA56}" type="slidenum">
              <a:rPr lang="en-US"/>
              <a:pPr/>
              <a:t>20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708E9DA-E9E6-2641-8757-C7CB228C1016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983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433A6-89F3-F54E-99E1-10A09D3A279E}" type="slidenum">
              <a:rPr lang="en-US"/>
              <a:pPr/>
              <a:t>21</a:t>
            </a:fld>
            <a:endParaRPr lang="en-US"/>
          </a:p>
        </p:txBody>
      </p:sp>
      <p:sp>
        <p:nvSpPr>
          <p:cNvPr id="983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555CF2F-E433-924E-B3A9-DCB20B222EDC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1003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A76E-8971-C942-8D7F-BD3A130F5B22}" type="slidenum">
              <a:rPr lang="en-US"/>
              <a:pPr/>
              <a:t>22</a:t>
            </a:fld>
            <a:endParaRPr lang="en-US"/>
          </a:p>
        </p:txBody>
      </p:sp>
      <p:sp>
        <p:nvSpPr>
          <p:cNvPr id="1003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64FE07-E3AB-8545-8568-478014D33BF6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1024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680AB-6CBF-F241-8339-86240F5D49BC}" type="slidenum">
              <a:rPr lang="en-US"/>
              <a:pPr/>
              <a:t>23</a:t>
            </a:fld>
            <a:endParaRPr lang="en-US"/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4844F8E-7A1E-6741-A25C-6550AC9AAEB9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F5105-EE0C-2B43-975B-386F178030CD}" type="slidenum">
              <a:rPr lang="en-US"/>
              <a:pPr/>
              <a:t>24</a:t>
            </a:fld>
            <a:endParaRPr lang="en-US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154AC4A-E135-F745-B2B9-E88494992A71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1065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89499-F6AD-EA46-8BDF-FA540C081D18}" type="slidenum">
              <a:rPr lang="en-US"/>
              <a:pPr/>
              <a:t>25</a:t>
            </a:fld>
            <a:endParaRPr lang="en-US"/>
          </a:p>
        </p:txBody>
      </p:sp>
      <p:sp>
        <p:nvSpPr>
          <p:cNvPr id="1065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8C5EF7-4550-3F48-8414-F7AB15E49C41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1085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69524-F805-234D-ADC9-66AD94276D16}" type="slidenum">
              <a:rPr lang="en-US"/>
              <a:pPr/>
              <a:t>26</a:t>
            </a:fld>
            <a:endParaRPr lang="en-US"/>
          </a:p>
        </p:txBody>
      </p:sp>
      <p:sp>
        <p:nvSpPr>
          <p:cNvPr id="1085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308B96-4149-8941-880C-390778B55271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1105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FFEA7-0B9E-5B4C-998C-7F5D02C01251}" type="slidenum">
              <a:rPr lang="en-US"/>
              <a:pPr/>
              <a:t>4</a:t>
            </a:fld>
            <a:endParaRPr lang="en-US"/>
          </a:p>
        </p:txBody>
      </p:sp>
      <p:sp>
        <p:nvSpPr>
          <p:cNvPr id="1105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81219D1-A069-C543-83AB-D452415EFAA3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1167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2B89C-3346-8446-A544-EA58809CF7C8}" type="slidenum">
              <a:rPr lang="en-US"/>
              <a:pPr/>
              <a:t>5</a:t>
            </a:fld>
            <a:endParaRPr lang="en-US"/>
          </a:p>
        </p:txBody>
      </p:sp>
      <p:sp>
        <p:nvSpPr>
          <p:cNvPr id="1167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81219D1-A069-C543-83AB-D452415EFAA3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1167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2B89C-3346-8446-A544-EA58809CF7C8}" type="slidenum">
              <a:rPr lang="en-US"/>
              <a:pPr/>
              <a:t>7</a:t>
            </a:fld>
            <a:endParaRPr lang="en-US"/>
          </a:p>
        </p:txBody>
      </p:sp>
      <p:sp>
        <p:nvSpPr>
          <p:cNvPr id="1167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51C2FE9-0DB3-184C-A167-F77B2E3DF424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1187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F1F57-F77F-4A4C-8682-8BAAEB48C4DC}" type="slidenum">
              <a:rPr lang="en-US"/>
              <a:pPr/>
              <a:t>8</a:t>
            </a:fld>
            <a:endParaRPr lang="en-US"/>
          </a:p>
        </p:txBody>
      </p:sp>
      <p:sp>
        <p:nvSpPr>
          <p:cNvPr id="1187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253B7E9-8F09-484D-A2F9-5A6782C3EABA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1208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DAF7E-8D4C-094B-AF48-B585BCCD2E17}" type="slidenum">
              <a:rPr lang="en-US"/>
              <a:pPr/>
              <a:t>9</a:t>
            </a:fld>
            <a:endParaRPr lang="en-US"/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4062BDF-390B-7148-B6BD-7E2773E3A90F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1228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4BD21-E478-7B4A-A95D-04949699E56A}" type="slidenum">
              <a:rPr lang="en-US"/>
              <a:pPr/>
              <a:t>10</a:t>
            </a:fld>
            <a:endParaRPr lang="en-US"/>
          </a:p>
        </p:txBody>
      </p:sp>
      <p:sp>
        <p:nvSpPr>
          <p:cNvPr id="1228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9D128DC-8A12-E547-AB5D-3178CD048640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8D48F-0EDF-5A46-8C44-D13BE5D6A0F0}" type="slidenum">
              <a:rPr lang="en-US"/>
              <a:pPr/>
              <a:t>12</a:t>
            </a:fld>
            <a:endParaRPr lang="en-US"/>
          </a:p>
        </p:txBody>
      </p:sp>
      <p:sp>
        <p:nvSpPr>
          <p:cNvPr id="1290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Mendelian Genetics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F429E70-3D78-3449-8098-C2C4C76F05A6}" type="datetime1">
              <a:rPr lang="en-US"/>
              <a:pPr/>
              <a:t>3/26/12</a:t>
            </a:fld>
            <a:endParaRPr lang="en-US"/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8F935-D308-6E47-ADFB-10851ED6F3B1}" type="slidenum">
              <a:rPr lang="en-US"/>
              <a:pPr/>
              <a:t>13</a:t>
            </a:fld>
            <a:endParaRPr lang="en-US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05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533400"/>
            <a:ext cx="43053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114CE-9F13-0E40-BAC4-42F81A502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27EE-2871-0D47-AE80-20D21B3C2C8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27EE-2871-0D47-AE80-20D21B3C2C8C}" type="datetimeFigureOut">
              <a:rPr lang="en-US" smtClean="0"/>
              <a:pPr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F5B8-3374-4146-998D-97F93E492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768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Mendelian Genetics II – Dihybrid Crosses</a:t>
            </a:r>
            <a:endParaRPr lang="en-US" dirty="0"/>
          </a:p>
        </p:txBody>
      </p:sp>
      <p:pic>
        <p:nvPicPr>
          <p:cNvPr id="4" name="Picture 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6441" y="1245127"/>
            <a:ext cx="6103812" cy="528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-362979" y="3843630"/>
            <a:ext cx="6093975" cy="2844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200" b="1" dirty="0" smtClean="0"/>
              <a:t>The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Process 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CB3E3-5427-5246-B6B2-0B7A7A974DCF}" type="slidenum">
              <a:rPr lang="en-US"/>
              <a:pPr/>
              <a:t>10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Dihybrid Cross</a:t>
            </a:r>
          </a:p>
        </p:txBody>
      </p:sp>
      <p:pic>
        <p:nvPicPr>
          <p:cNvPr id="121860" name="Picture 3" descr="predictdihybrid"/>
          <p:cNvPicPr>
            <a:picLocks noChangeAspect="1" noChangeArrowheads="1"/>
          </p:cNvPicPr>
          <p:nvPr/>
        </p:nvPicPr>
        <p:blipFill>
          <a:blip r:embed="rId3"/>
          <a:srcRect l="75424" t="40756" b="20982"/>
          <a:stretch>
            <a:fillRect/>
          </a:stretch>
        </p:blipFill>
        <p:spPr bwMode="auto">
          <a:xfrm>
            <a:off x="228600" y="990600"/>
            <a:ext cx="50609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4"/>
          <p:cNvSpPr>
            <a:spLocks noChangeArrowheads="1"/>
          </p:cNvSpPr>
          <p:nvPr/>
        </p:nvSpPr>
        <p:spPr bwMode="auto">
          <a:xfrm>
            <a:off x="5486400" y="2438400"/>
            <a:ext cx="3657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>
                <a:latin typeface="Comic Sans MS" charset="0"/>
              </a:rPr>
              <a:t>Round/Yellow:   9</a:t>
            </a:r>
            <a:br>
              <a:rPr lang="en-US" sz="2800" b="1">
                <a:latin typeface="Comic Sans MS" charset="0"/>
              </a:rPr>
            </a:br>
            <a:r>
              <a:rPr lang="en-US" sz="2800" b="1">
                <a:latin typeface="Comic Sans MS" charset="0"/>
              </a:rPr>
              <a:t>Round/green:    3</a:t>
            </a:r>
            <a:br>
              <a:rPr lang="en-US" sz="2800" b="1">
                <a:latin typeface="Comic Sans MS" charset="0"/>
              </a:rPr>
            </a:br>
            <a:r>
              <a:rPr lang="en-US" sz="2800" b="1">
                <a:latin typeface="Comic Sans MS" charset="0"/>
              </a:rPr>
              <a:t>wrinkled/Yellow: 3</a:t>
            </a:r>
            <a:br>
              <a:rPr lang="en-US" sz="2800" b="1">
                <a:latin typeface="Comic Sans MS" charset="0"/>
              </a:rPr>
            </a:br>
            <a:r>
              <a:rPr lang="en-US" sz="2800" b="1">
                <a:solidFill>
                  <a:schemeClr val="tx2"/>
                </a:solidFill>
                <a:latin typeface="Comic Sans MS" charset="0"/>
              </a:rPr>
              <a:t>wrinkled/green:  1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  <a:latin typeface="Comic Sans MS" charset="0"/>
              </a:rPr>
              <a:t>9:3:3:1</a:t>
            </a:r>
          </a:p>
        </p:txBody>
      </p:sp>
      <p:sp>
        <p:nvSpPr>
          <p:cNvPr id="1218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3/26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did you learn from Fridays lab on monohybrid crosses?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did the rabbits in class help </a:t>
            </a:r>
            <a:r>
              <a:rPr lang="en-US" smtClean="0"/>
              <a:t>you learn? 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E81F21-1F7E-2247-B99B-0629884A346E}" type="slidenum">
              <a:rPr lang="en-US"/>
              <a:pPr/>
              <a:t>12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Summary of Mendel’s laws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914400"/>
            <a:ext cx="8610600" cy="5562600"/>
            <a:chOff x="-3" y="573"/>
            <a:chExt cx="5246" cy="218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576"/>
              <a:ext cx="5240" cy="2178"/>
              <a:chOff x="0" y="576"/>
              <a:chExt cx="5240" cy="217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0" y="576"/>
                <a:ext cx="1727" cy="413"/>
                <a:chOff x="0" y="576"/>
                <a:chExt cx="1727" cy="413"/>
              </a:xfrm>
            </p:grpSpPr>
            <p:sp>
              <p:nvSpPr>
                <p:cNvPr id="128046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576"/>
                  <a:ext cx="1727" cy="41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0" y="576"/>
                  <a:ext cx="1727" cy="413"/>
                  <a:chOff x="0" y="576"/>
                  <a:chExt cx="1727" cy="413"/>
                </a:xfrm>
              </p:grpSpPr>
              <p:sp>
                <p:nvSpPr>
                  <p:cNvPr id="34304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6"/>
                    <a:ext cx="1727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charset="0"/>
                        <a:ea typeface="Times New Roman" charset="0"/>
                        <a:cs typeface="Times New Roman" charset="0"/>
                      </a:rPr>
                      <a:t>LAW</a:t>
                    </a:r>
                    <a:endParaRPr lang="en-US" sz="24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charset="0"/>
                    </a:endParaRPr>
                  </a:p>
                </p:txBody>
              </p:sp>
              <p:sp>
                <p:nvSpPr>
                  <p:cNvPr id="1280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76"/>
                    <a:ext cx="1727" cy="41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1727" y="576"/>
                <a:ext cx="1515" cy="413"/>
                <a:chOff x="1727" y="576"/>
                <a:chExt cx="1515" cy="413"/>
              </a:xfrm>
            </p:grpSpPr>
            <p:sp>
              <p:nvSpPr>
                <p:cNvPr id="128042" name="Rectangle 12"/>
                <p:cNvSpPr>
                  <a:spLocks noChangeArrowheads="1"/>
                </p:cNvSpPr>
                <p:nvPr/>
              </p:nvSpPr>
              <p:spPr bwMode="auto">
                <a:xfrm>
                  <a:off x="1727" y="576"/>
                  <a:ext cx="1515" cy="41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" name="Group 13"/>
                <p:cNvGrpSpPr>
                  <a:grpSpLocks/>
                </p:cNvGrpSpPr>
                <p:nvPr/>
              </p:nvGrpSpPr>
              <p:grpSpPr bwMode="auto">
                <a:xfrm>
                  <a:off x="1727" y="576"/>
                  <a:ext cx="1515" cy="413"/>
                  <a:chOff x="1727" y="576"/>
                  <a:chExt cx="1515" cy="413"/>
                </a:xfrm>
              </p:grpSpPr>
              <p:sp>
                <p:nvSpPr>
                  <p:cNvPr id="34305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576"/>
                    <a:ext cx="1515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charset="0"/>
                        <a:ea typeface="Times New Roman" charset="0"/>
                        <a:cs typeface="Times New Roman" charset="0"/>
                      </a:rPr>
                      <a:t>PARENT CROSS</a:t>
                    </a:r>
                    <a:endParaRPr lang="en-US" sz="24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charset="0"/>
                    </a:endParaRPr>
                  </a:p>
                </p:txBody>
              </p:sp>
              <p:sp>
                <p:nvSpPr>
                  <p:cNvPr id="12804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727" y="576"/>
                    <a:ext cx="1515" cy="41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242" y="576"/>
                <a:ext cx="1998" cy="413"/>
                <a:chOff x="3242" y="576"/>
                <a:chExt cx="1998" cy="413"/>
              </a:xfrm>
            </p:grpSpPr>
            <p:sp>
              <p:nvSpPr>
                <p:cNvPr id="128038" name="Rectangle 17"/>
                <p:cNvSpPr>
                  <a:spLocks noChangeArrowheads="1"/>
                </p:cNvSpPr>
                <p:nvPr/>
              </p:nvSpPr>
              <p:spPr bwMode="auto">
                <a:xfrm>
                  <a:off x="3242" y="576"/>
                  <a:ext cx="1998" cy="41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9" name="Group 18"/>
                <p:cNvGrpSpPr>
                  <a:grpSpLocks/>
                </p:cNvGrpSpPr>
                <p:nvPr/>
              </p:nvGrpSpPr>
              <p:grpSpPr bwMode="auto">
                <a:xfrm>
                  <a:off x="3242" y="576"/>
                  <a:ext cx="1998" cy="413"/>
                  <a:chOff x="3242" y="576"/>
                  <a:chExt cx="1998" cy="413"/>
                </a:xfrm>
              </p:grpSpPr>
              <p:sp>
                <p:nvSpPr>
                  <p:cNvPr id="34305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242" y="576"/>
                    <a:ext cx="1998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r>
                      <a:rPr lang="en-US" sz="2400" b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charset="0"/>
                        <a:ea typeface="Times New Roman" charset="0"/>
                        <a:cs typeface="Times New Roman" charset="0"/>
                      </a:rPr>
                      <a:t>OFFSPRING</a:t>
                    </a:r>
                    <a:endParaRPr lang="en-US" sz="24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charset="0"/>
                    </a:endParaRPr>
                  </a:p>
                </p:txBody>
              </p:sp>
              <p:sp>
                <p:nvSpPr>
                  <p:cNvPr id="12804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242" y="576"/>
                    <a:ext cx="1998" cy="41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21"/>
              <p:cNvGrpSpPr>
                <a:grpSpLocks/>
              </p:cNvGrpSpPr>
              <p:nvPr/>
            </p:nvGrpSpPr>
            <p:grpSpPr bwMode="auto">
              <a:xfrm>
                <a:off x="0" y="989"/>
                <a:ext cx="1727" cy="499"/>
                <a:chOff x="0" y="989"/>
                <a:chExt cx="1727" cy="499"/>
              </a:xfrm>
            </p:grpSpPr>
            <p:sp>
              <p:nvSpPr>
                <p:cNvPr id="343062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989"/>
                  <a:ext cx="1727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DOMINANCE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128037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989"/>
                  <a:ext cx="1727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1727" y="989"/>
                <a:ext cx="1515" cy="499"/>
                <a:chOff x="1727" y="989"/>
                <a:chExt cx="1515" cy="499"/>
              </a:xfrm>
            </p:grpSpPr>
            <p:sp>
              <p:nvSpPr>
                <p:cNvPr id="343065" name="Rectangle 25"/>
                <p:cNvSpPr>
                  <a:spLocks noChangeArrowheads="1"/>
                </p:cNvSpPr>
                <p:nvPr/>
              </p:nvSpPr>
              <p:spPr bwMode="auto">
                <a:xfrm>
                  <a:off x="1727" y="989"/>
                  <a:ext cx="1515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r>
                    <a:rPr lang="en-US" sz="2400" b="1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TT x tt</a:t>
                  </a:r>
                  <a: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tall x short</a:t>
                  </a:r>
                  <a:endParaRPr lang="en-US" sz="2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128035" name="Rectangle 26"/>
                <p:cNvSpPr>
                  <a:spLocks noChangeArrowheads="1"/>
                </p:cNvSpPr>
                <p:nvPr/>
              </p:nvSpPr>
              <p:spPr bwMode="auto">
                <a:xfrm>
                  <a:off x="1727" y="989"/>
                  <a:ext cx="1515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7"/>
              <p:cNvGrpSpPr>
                <a:grpSpLocks/>
              </p:cNvGrpSpPr>
              <p:nvPr/>
            </p:nvGrpSpPr>
            <p:grpSpPr bwMode="auto">
              <a:xfrm>
                <a:off x="3242" y="989"/>
                <a:ext cx="1998" cy="499"/>
                <a:chOff x="3242" y="989"/>
                <a:chExt cx="1998" cy="499"/>
              </a:xfrm>
            </p:grpSpPr>
            <p:sp>
              <p:nvSpPr>
                <p:cNvPr id="343068" name="Rectangle 28"/>
                <p:cNvSpPr>
                  <a:spLocks noChangeArrowheads="1"/>
                </p:cNvSpPr>
                <p:nvPr/>
              </p:nvSpPr>
              <p:spPr bwMode="auto">
                <a:xfrm>
                  <a:off x="3242" y="989"/>
                  <a:ext cx="1998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100% Tt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tall</a:t>
                  </a:r>
                  <a:endParaRPr lang="en-US" sz="2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128033" name="Rectangle 29"/>
                <p:cNvSpPr>
                  <a:spLocks noChangeArrowheads="1"/>
                </p:cNvSpPr>
                <p:nvPr/>
              </p:nvSpPr>
              <p:spPr bwMode="auto">
                <a:xfrm>
                  <a:off x="3242" y="989"/>
                  <a:ext cx="1998" cy="49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0"/>
              <p:cNvGrpSpPr>
                <a:grpSpLocks/>
              </p:cNvGrpSpPr>
              <p:nvPr/>
            </p:nvGrpSpPr>
            <p:grpSpPr bwMode="auto">
              <a:xfrm>
                <a:off x="0" y="1488"/>
                <a:ext cx="1727" cy="518"/>
                <a:chOff x="0" y="1488"/>
                <a:chExt cx="1727" cy="518"/>
              </a:xfrm>
            </p:grpSpPr>
            <p:sp>
              <p:nvSpPr>
                <p:cNvPr id="343071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488"/>
                  <a:ext cx="1727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SEGREGATION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128031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488"/>
                  <a:ext cx="172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3"/>
              <p:cNvGrpSpPr>
                <a:grpSpLocks/>
              </p:cNvGrpSpPr>
              <p:nvPr/>
            </p:nvGrpSpPr>
            <p:grpSpPr bwMode="auto">
              <a:xfrm>
                <a:off x="1727" y="1488"/>
                <a:ext cx="1515" cy="518"/>
                <a:chOff x="1727" y="1488"/>
                <a:chExt cx="1515" cy="518"/>
              </a:xfrm>
            </p:grpSpPr>
            <p:sp>
              <p:nvSpPr>
                <p:cNvPr id="343074" name="Rectangle 34"/>
                <p:cNvSpPr>
                  <a:spLocks noChangeArrowheads="1"/>
                </p:cNvSpPr>
                <p:nvPr/>
              </p:nvSpPr>
              <p:spPr bwMode="auto">
                <a:xfrm>
                  <a:off x="1727" y="1488"/>
                  <a:ext cx="151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r>
                    <a:rPr lang="en-US" sz="2400" b="1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Tt x Tt</a:t>
                  </a:r>
                  <a: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tall x tall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128029" name="Rectangle 35"/>
                <p:cNvSpPr>
                  <a:spLocks noChangeArrowheads="1"/>
                </p:cNvSpPr>
                <p:nvPr/>
              </p:nvSpPr>
              <p:spPr bwMode="auto">
                <a:xfrm>
                  <a:off x="1727" y="1488"/>
                  <a:ext cx="151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6"/>
              <p:cNvGrpSpPr>
                <a:grpSpLocks/>
              </p:cNvGrpSpPr>
              <p:nvPr/>
            </p:nvGrpSpPr>
            <p:grpSpPr bwMode="auto">
              <a:xfrm>
                <a:off x="3242" y="1488"/>
                <a:ext cx="1998" cy="518"/>
                <a:chOff x="3242" y="1488"/>
                <a:chExt cx="1998" cy="518"/>
              </a:xfrm>
            </p:grpSpPr>
            <p:sp>
              <p:nvSpPr>
                <p:cNvPr id="343077" name="Rectangle 37"/>
                <p:cNvSpPr>
                  <a:spLocks noChangeArrowheads="1"/>
                </p:cNvSpPr>
                <p:nvPr/>
              </p:nvSpPr>
              <p:spPr bwMode="auto">
                <a:xfrm>
                  <a:off x="3242" y="1488"/>
                  <a:ext cx="199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75% tall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25% short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128027" name="Rectangle 38"/>
                <p:cNvSpPr>
                  <a:spLocks noChangeArrowheads="1"/>
                </p:cNvSpPr>
                <p:nvPr/>
              </p:nvSpPr>
              <p:spPr bwMode="auto">
                <a:xfrm>
                  <a:off x="3242" y="1488"/>
                  <a:ext cx="199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39"/>
              <p:cNvGrpSpPr>
                <a:grpSpLocks/>
              </p:cNvGrpSpPr>
              <p:nvPr/>
            </p:nvGrpSpPr>
            <p:grpSpPr bwMode="auto">
              <a:xfrm>
                <a:off x="0" y="2006"/>
                <a:ext cx="1727" cy="748"/>
                <a:chOff x="0" y="2006"/>
                <a:chExt cx="1727" cy="748"/>
              </a:xfrm>
            </p:grpSpPr>
            <p:sp>
              <p:nvSpPr>
                <p:cNvPr id="343080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2006"/>
                  <a:ext cx="1727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INDEPENDENT ASSORTMENT</a:t>
                  </a:r>
                </a:p>
                <a:p>
                  <a:pPr eaLnBrk="0" hangingPunct="0">
                    <a:defRPr/>
                  </a:pPr>
                  <a:endParaRPr lang="en-US" sz="2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128025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2006"/>
                  <a:ext cx="1727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2"/>
              <p:cNvGrpSpPr>
                <a:grpSpLocks/>
              </p:cNvGrpSpPr>
              <p:nvPr/>
            </p:nvGrpSpPr>
            <p:grpSpPr bwMode="auto">
              <a:xfrm>
                <a:off x="1727" y="2006"/>
                <a:ext cx="1515" cy="748"/>
                <a:chOff x="1727" y="2006"/>
                <a:chExt cx="1515" cy="748"/>
              </a:xfrm>
            </p:grpSpPr>
            <p:sp>
              <p:nvSpPr>
                <p:cNvPr id="343083" name="Rectangle 43"/>
                <p:cNvSpPr>
                  <a:spLocks noChangeArrowheads="1"/>
                </p:cNvSpPr>
                <p:nvPr/>
              </p:nvSpPr>
              <p:spPr bwMode="auto">
                <a:xfrm>
                  <a:off x="1727" y="2006"/>
                  <a:ext cx="1515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r>
                    <a:rPr lang="en-US" sz="2400" b="1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RrGg x RrGg</a:t>
                  </a:r>
                  <a: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round &amp; green x </a:t>
                  </a:r>
                  <a:b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</a:br>
                  <a:r>
                    <a:rPr lang="en-US" sz="24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round &amp; green</a:t>
                  </a:r>
                  <a:endParaRPr lang="en-US" sz="2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128023" name="Rectangle 44"/>
                <p:cNvSpPr>
                  <a:spLocks noChangeArrowheads="1"/>
                </p:cNvSpPr>
                <p:nvPr/>
              </p:nvSpPr>
              <p:spPr bwMode="auto">
                <a:xfrm>
                  <a:off x="1727" y="2006"/>
                  <a:ext cx="1515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45"/>
              <p:cNvGrpSpPr>
                <a:grpSpLocks/>
              </p:cNvGrpSpPr>
              <p:nvPr/>
            </p:nvGrpSpPr>
            <p:grpSpPr bwMode="auto">
              <a:xfrm>
                <a:off x="3242" y="2006"/>
                <a:ext cx="1998" cy="748"/>
                <a:chOff x="3242" y="2006"/>
                <a:chExt cx="1998" cy="748"/>
              </a:xfrm>
            </p:grpSpPr>
            <p:sp>
              <p:nvSpPr>
                <p:cNvPr id="343086" name="Rectangle 46"/>
                <p:cNvSpPr>
                  <a:spLocks noChangeArrowheads="1"/>
                </p:cNvSpPr>
                <p:nvPr/>
              </p:nvSpPr>
              <p:spPr bwMode="auto">
                <a:xfrm>
                  <a:off x="3242" y="2006"/>
                  <a:ext cx="1998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r>
                    <a:rPr lang="en-US" sz="16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9/16 round seeds &amp; green pods </a:t>
                  </a:r>
                  <a:br>
                    <a:rPr lang="en-US" sz="16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</a:br>
                  <a:r>
                    <a:rPr lang="en-US" sz="16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3/16 round seeds &amp; yellow pods </a:t>
                  </a:r>
                  <a:br>
                    <a:rPr lang="en-US" sz="16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</a:br>
                  <a:r>
                    <a:rPr lang="en-US" sz="16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3/16 wrinkled seeds &amp; green pods </a:t>
                  </a:r>
                  <a:br>
                    <a:rPr lang="en-US" sz="16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</a:br>
                  <a:r>
                    <a:rPr lang="en-US" sz="1600" b="1"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Times New Roman" charset="0"/>
                      <a:cs typeface="Times New Roman" charset="0"/>
                    </a:rPr>
                    <a:t>1/16 wrinkled seeds &amp; yellow pods</a:t>
                  </a:r>
                  <a:endParaRPr lang="en-US" sz="24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128021" name="Rectangle 47"/>
                <p:cNvSpPr>
                  <a:spLocks noChangeArrowheads="1"/>
                </p:cNvSpPr>
                <p:nvPr/>
              </p:nvSpPr>
              <p:spPr bwMode="auto">
                <a:xfrm>
                  <a:off x="3242" y="2006"/>
                  <a:ext cx="199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28007" name="Rectangle 48"/>
            <p:cNvSpPr>
              <a:spLocks noChangeArrowheads="1"/>
            </p:cNvSpPr>
            <p:nvPr/>
          </p:nvSpPr>
          <p:spPr bwMode="auto">
            <a:xfrm>
              <a:off x="-3" y="573"/>
              <a:ext cx="5246" cy="218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8005" name="Footer Placeholder 4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F60108-591A-694D-8C80-B9ABC70610A6}" type="slidenum">
              <a:rPr lang="en-US"/>
              <a:pPr/>
              <a:t>13</a:t>
            </a:fld>
            <a:endParaRPr lang="en-US"/>
          </a:p>
        </p:txBody>
      </p:sp>
      <p:pic>
        <p:nvPicPr>
          <p:cNvPr id="46083" name="Picture 2" descr="FG11_13"/>
          <p:cNvPicPr>
            <a:picLocks noChangeAspect="1" noChangeArrowheads="1"/>
          </p:cNvPicPr>
          <p:nvPr/>
        </p:nvPicPr>
        <p:blipFill>
          <a:blip r:embed="rId3"/>
          <a:srcRect b="9610"/>
          <a:stretch>
            <a:fillRect/>
          </a:stretch>
        </p:blipFill>
        <p:spPr bwMode="auto">
          <a:xfrm>
            <a:off x="1219200" y="1828800"/>
            <a:ext cx="68580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4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382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Genes and Environment Determine Characteristics</a:t>
            </a:r>
            <a:b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</a:b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sp>
        <p:nvSpPr>
          <p:cNvPr id="4608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142653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Phenotype = Genotype + Environment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66800" y="2333624"/>
            <a:ext cx="342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Crop Yield = Genotype</a:t>
            </a:r>
          </a:p>
          <a:p>
            <a:pPr algn="r"/>
            <a:r>
              <a:rPr lang="en-US" sz="2000" dirty="0"/>
              <a:t> + Minerals</a:t>
            </a:r>
          </a:p>
          <a:p>
            <a:pPr algn="r"/>
            <a:r>
              <a:rPr lang="en-US" sz="2000" dirty="0"/>
              <a:t> + Water</a:t>
            </a:r>
          </a:p>
          <a:p>
            <a:pPr algn="r"/>
            <a:r>
              <a:rPr lang="en-US" sz="2000" dirty="0"/>
              <a:t> + Light</a:t>
            </a:r>
          </a:p>
          <a:p>
            <a:pPr algn="r"/>
            <a:r>
              <a:rPr lang="en-US" sz="2000" dirty="0"/>
              <a:t> - Pests</a:t>
            </a:r>
          </a:p>
          <a:p>
            <a:pPr algn="r"/>
            <a:r>
              <a:rPr lang="en-US" sz="2000" dirty="0"/>
              <a:t> etc.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66800" y="4232108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Human Skin Color = Genotype</a:t>
            </a:r>
          </a:p>
          <a:p>
            <a:pPr algn="r">
              <a:spcBef>
                <a:spcPct val="50000"/>
              </a:spcBef>
            </a:pPr>
            <a:r>
              <a:rPr lang="en-US" sz="2400" dirty="0"/>
              <a:t> + Sun (UV) Exposure</a:t>
            </a:r>
          </a:p>
          <a:p>
            <a:pPr algn="r">
              <a:spcBef>
                <a:spcPct val="50000"/>
              </a:spcBef>
            </a:pPr>
            <a:r>
              <a:rPr lang="en-US" sz="2400" dirty="0"/>
              <a:t> - Aging Factors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066800" y="4232108"/>
            <a:ext cx="7848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14300" y="5801768"/>
            <a:ext cx="90297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sun exposure effect is most obvious in people of intermediate skin base color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but everyone can have “tan lines.”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181600" y="2701924"/>
            <a:ext cx="297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Optimizing these factors determines agricultural productivity…last</a:t>
            </a:r>
            <a:r>
              <a:rPr lang="en-US" sz="2000" b="1" dirty="0" smtClean="0">
                <a:solidFill>
                  <a:srgbClr val="FF0000"/>
                </a:solidFill>
              </a:rPr>
              <a:t> unit!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Environmental Impact on Phenotype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6" grpId="0" build="p" autoUpdateAnimBg="0"/>
      <p:bldP spid="13317" grpId="0" animBg="1"/>
      <p:bldP spid="13318" grpId="0" build="p" autoUpdateAnimBg="0"/>
      <p:bldP spid="1331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/>
              <a:t>Environmental Impact on Phenotype</a:t>
            </a:r>
          </a:p>
        </p:txBody>
      </p:sp>
      <p:pic>
        <p:nvPicPr>
          <p:cNvPr id="38915" name="Picture 4" descr="14-13-EnvironEffec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371600"/>
            <a:ext cx="6858000" cy="4114800"/>
          </a:xfrm>
          <a:noFill/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0" y="5334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pH of the soil will change the color of hydrangea flowers from blue to pink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3A9989-3353-8A44-BB55-7FBBA1E08EF3}" type="slidenum">
              <a:rPr lang="en-US"/>
              <a:pPr/>
              <a:t>16</a:t>
            </a:fld>
            <a:endParaRPr lang="en-US"/>
          </a:p>
        </p:txBody>
      </p:sp>
      <p:pic>
        <p:nvPicPr>
          <p:cNvPr id="50180" name="Picture 6" descr="rav65819_12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4738" y="1677737"/>
            <a:ext cx="5563100" cy="572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Environmental Impact on Phenotype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9DAFA1-56D3-F94B-814A-CA26B9703AC9}" type="slidenum">
              <a:rPr lang="en-US"/>
              <a:pPr/>
              <a:t>17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4676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99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Mendel’s Pea Plant Experiments</a:t>
            </a:r>
          </a:p>
        </p:txBody>
      </p:sp>
      <p:pic>
        <p:nvPicPr>
          <p:cNvPr id="48132" name="Picture 6" descr="19991021-sweetp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743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09CF90-2D0B-EB41-B48B-F4ED1079D36F}" type="slidenum">
              <a:rPr lang="en-US"/>
              <a:pPr/>
              <a:t>18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Generation “Gap”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Parental P</a:t>
            </a:r>
            <a:r>
              <a:rPr lang="en-US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1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Generation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= the parental generation in a breeding experiment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F</a:t>
            </a:r>
            <a:r>
              <a:rPr lang="en-US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1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generation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= the first-generation offspring in a breeding experiment. 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(1st filial generation)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From breeding individuals from the P</a:t>
            </a:r>
            <a:r>
              <a:rPr lang="en-US" sz="3200" b="1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generation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F</a:t>
            </a:r>
            <a:r>
              <a:rPr lang="en-US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2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generation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= the second-generation offspring in a breeding experiment. </a:t>
            </a:r>
            <a:br>
              <a:rPr lang="en-US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</a:b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(2nd filial generation)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From breeding individuals from the F</a:t>
            </a:r>
            <a:r>
              <a:rPr lang="en-US" sz="3200" b="1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generation</a:t>
            </a:r>
          </a:p>
        </p:txBody>
      </p:sp>
      <p:sp>
        <p:nvSpPr>
          <p:cNvPr id="686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F2FB33-E801-7E48-902B-E922E29EA74A}" type="slidenum">
              <a:rPr lang="en-US"/>
              <a:pPr/>
              <a:t>19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2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Mendel’s Laws</a:t>
            </a:r>
          </a:p>
        </p:txBody>
      </p:sp>
      <p:sp>
        <p:nvSpPr>
          <p:cNvPr id="952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2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Terminology to Learn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2399"/>
            <a:ext cx="9144000" cy="6175601"/>
          </a:xfrm>
        </p:spPr>
        <p:txBody>
          <a:bodyPr numCol="3">
            <a:noAutofit/>
          </a:bodyPr>
          <a:lstStyle/>
          <a:p>
            <a:r>
              <a:rPr lang="en-US" dirty="0" smtClean="0"/>
              <a:t>Trait </a:t>
            </a:r>
          </a:p>
          <a:p>
            <a:r>
              <a:rPr lang="en-US" dirty="0" smtClean="0"/>
              <a:t>Heredity</a:t>
            </a:r>
          </a:p>
          <a:p>
            <a:r>
              <a:rPr lang="en-US" dirty="0" smtClean="0"/>
              <a:t>Genetics</a:t>
            </a:r>
          </a:p>
          <a:p>
            <a:r>
              <a:rPr lang="en-US" dirty="0" smtClean="0"/>
              <a:t>Punnett Square </a:t>
            </a:r>
          </a:p>
          <a:p>
            <a:r>
              <a:rPr lang="en-US" dirty="0" smtClean="0"/>
              <a:t>Monohybrid Cross</a:t>
            </a:r>
          </a:p>
          <a:p>
            <a:r>
              <a:rPr lang="en-US" dirty="0" smtClean="0"/>
              <a:t>Dihybrid Cross</a:t>
            </a:r>
          </a:p>
          <a:p>
            <a:r>
              <a:rPr lang="en-US" dirty="0" smtClean="0"/>
              <a:t>Phenotype </a:t>
            </a:r>
          </a:p>
          <a:p>
            <a:r>
              <a:rPr lang="en-US" dirty="0" smtClean="0"/>
              <a:t>Genotype</a:t>
            </a:r>
          </a:p>
          <a:p>
            <a:r>
              <a:rPr lang="en-US" dirty="0" smtClean="0"/>
              <a:t>Genotypic ratio</a:t>
            </a:r>
          </a:p>
          <a:p>
            <a:r>
              <a:rPr lang="en-US" dirty="0" smtClean="0"/>
              <a:t>Phenotypic ratio</a:t>
            </a:r>
          </a:p>
          <a:p>
            <a:r>
              <a:rPr lang="en-US" dirty="0" smtClean="0"/>
              <a:t>Homozygous</a:t>
            </a:r>
          </a:p>
          <a:p>
            <a:r>
              <a:rPr lang="en-US" dirty="0" smtClean="0"/>
              <a:t>Heterozygous </a:t>
            </a:r>
          </a:p>
          <a:p>
            <a:r>
              <a:rPr lang="en-US" dirty="0" smtClean="0"/>
              <a:t>Dominant </a:t>
            </a:r>
          </a:p>
          <a:p>
            <a:r>
              <a:rPr lang="en-US" dirty="0" smtClean="0"/>
              <a:t>Recessive </a:t>
            </a:r>
          </a:p>
          <a:p>
            <a:r>
              <a:rPr lang="en-US" dirty="0" smtClean="0"/>
              <a:t>Allele </a:t>
            </a:r>
          </a:p>
          <a:p>
            <a:r>
              <a:rPr lang="en-US" dirty="0" smtClean="0"/>
              <a:t>Law of Segregation</a:t>
            </a:r>
          </a:p>
          <a:p>
            <a:r>
              <a:rPr lang="en-US" dirty="0" smtClean="0"/>
              <a:t>Law of independent assortment</a:t>
            </a:r>
          </a:p>
          <a:p>
            <a:r>
              <a:rPr lang="en-US" dirty="0" smtClean="0"/>
              <a:t>Laws of Inheritance</a:t>
            </a:r>
          </a:p>
          <a:p>
            <a:r>
              <a:rPr lang="en-US" dirty="0" smtClean="0"/>
              <a:t>Law of Dominance</a:t>
            </a:r>
          </a:p>
          <a:p>
            <a:r>
              <a:rPr lang="en-US" dirty="0" smtClean="0"/>
              <a:t>Incomplete Dominance </a:t>
            </a:r>
          </a:p>
          <a:p>
            <a:r>
              <a:rPr lang="en-US" dirty="0" smtClean="0"/>
              <a:t>Codominance</a:t>
            </a:r>
          </a:p>
          <a:p>
            <a:r>
              <a:rPr lang="en-US" dirty="0" smtClean="0"/>
              <a:t>Sex-linked Traits</a:t>
            </a:r>
          </a:p>
          <a:p>
            <a:r>
              <a:rPr lang="en-US" sz="2400" dirty="0" smtClean="0"/>
              <a:t>http://quizlet.com/10807965/genetics-flash-cards/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Laws of </a:t>
            </a:r>
            <a:r>
              <a:rPr lang="en-US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Inheretance</a:t>
            </a:r>
            <a:endParaRPr lang="en-US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Law of Segregation</a:t>
            </a: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: When gametes (sperm egg etc…) are formed each gamete will receive one allele or the other.</a:t>
            </a:r>
            <a:endParaRPr lang="en-US" b="1" u="sng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Law of independent assortment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:</a:t>
            </a:r>
            <a:r>
              <a:rPr 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 Two or more alleles will separate independently of each other when gametes are formed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B6BB15-54D5-8B4D-AC77-77E0E26E4230}" type="slidenum">
              <a:rPr lang="en-US"/>
              <a:pPr/>
              <a:t>21</a:t>
            </a:fld>
            <a:endParaRPr lang="en-US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Results of Monohybrid Crosses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Inheritable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factors or genes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are responsible for all heritable characteristics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Phenotype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is based on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Genotype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Which of these does natural selection act on?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Each trait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is based on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two genes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,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one from the mother and the other from the father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True-breeding individuals are </a:t>
            </a:r>
            <a:r>
              <a:rPr lang="en-US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homozygous ( both alleles)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are the same</a:t>
            </a:r>
          </a:p>
        </p:txBody>
      </p:sp>
      <p:sp>
        <p:nvSpPr>
          <p:cNvPr id="9728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E160DD-754A-344B-A870-19744E791C0D}" type="slidenum">
              <a:rPr lang="en-US"/>
              <a:pPr/>
              <a:t>22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Law of Dominance</a:t>
            </a: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 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200400"/>
            <a:ext cx="8229600" cy="4876800"/>
          </a:xfrm>
        </p:spPr>
        <p:txBody>
          <a:bodyPr/>
          <a:lstStyle/>
          <a:p>
            <a:pPr marL="0" indent="0" eaLnBrk="1" hangingPunct="1"/>
            <a:endParaRPr lang="en-US" sz="3600" dirty="0"/>
          </a:p>
          <a:p>
            <a:pPr marL="0" indent="0" eaLnBrk="1" hangingPunct="1"/>
            <a:endParaRPr lang="en-US" sz="3600" dirty="0"/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609600" y="1219200"/>
            <a:ext cx="81534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Times New Roman" charset="0"/>
                <a:cs typeface="Times New Roman" charset="0"/>
              </a:rPr>
              <a:t>In a cross of parents that are 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Times New Roman" charset="0"/>
                <a:cs typeface="Times New Roman" charset="0"/>
              </a:rPr>
              <a:t>pure for contrasting traits</a:t>
            </a: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Times New Roman" charset="0"/>
                <a:cs typeface="Times New Roman" charset="0"/>
              </a:rPr>
              <a:t>, only one form of the trait will appear in the next </a:t>
            </a:r>
            <a:r>
              <a:rPr lang="en-US" sz="36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Times New Roman" charset="0"/>
                <a:cs typeface="Times New Roman" charset="0"/>
              </a:rPr>
              <a:t>generation</a:t>
            </a: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Times New Roman" charset="0"/>
                <a:cs typeface="Times New Roman" charset="0"/>
              </a:rPr>
              <a:t>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All the offspring will be heterozygous and express only the 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dominant trait.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RR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x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rr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yields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all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Rr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(round seeds)</a:t>
            </a:r>
            <a:endParaRPr lang="en-US" sz="3600" b="1" dirty="0">
              <a:latin typeface="Comic Sans MS" charset="0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5334000" y="1981200"/>
            <a:ext cx="3276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4855" name="Picture 7" descr="pea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381000"/>
            <a:ext cx="1219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E26818-0C0D-BB48-BA86-6AEBCC86284F}" type="slidenum">
              <a:rPr lang="en-US"/>
              <a:pPr/>
              <a:t>23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Law of Dominance</a:t>
            </a:r>
          </a:p>
        </p:txBody>
      </p:sp>
      <p:pic>
        <p:nvPicPr>
          <p:cNvPr id="336901" name="Picture 5" descr="pea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228600"/>
            <a:ext cx="1219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Text Box 8"/>
          <p:cNvSpPr txBox="1">
            <a:spLocks noChangeArrowheads="1"/>
          </p:cNvSpPr>
          <p:nvPr/>
        </p:nvSpPr>
        <p:spPr bwMode="auto">
          <a:xfrm>
            <a:off x="2514600" y="32004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4000">
              <a:latin typeface="Antique Olive" pitchFamily="34" charset="0"/>
            </a:endParaRPr>
          </a:p>
        </p:txBody>
      </p:sp>
      <p:pic>
        <p:nvPicPr>
          <p:cNvPr id="336908" name="Picture 12" descr="FG11_07"/>
          <p:cNvPicPr>
            <a:picLocks noChangeAspect="1" noChangeArrowheads="1"/>
          </p:cNvPicPr>
          <p:nvPr/>
        </p:nvPicPr>
        <p:blipFill>
          <a:blip r:embed="rId4"/>
          <a:srcRect b="7079"/>
          <a:stretch>
            <a:fillRect/>
          </a:stretch>
        </p:blipFill>
        <p:spPr bwMode="auto">
          <a:xfrm>
            <a:off x="152400" y="1676400"/>
            <a:ext cx="8763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DC6F1E-BAE5-1E49-A6B3-1C5C3A0CEC0C}" type="slidenum">
              <a:rPr lang="en-US"/>
              <a:pPr/>
              <a:t>24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Law of Segregation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During the 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formation of gametes</a:t>
            </a: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 (eggs or sperm), the 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two alleles</a:t>
            </a: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 responsible for a trait 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separate</a:t>
            </a: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 from each other.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Alleles for a trait are then 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"recombined" at fertilization</a:t>
            </a: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, producing the genotype for the traits of the offspring</a:t>
            </a:r>
            <a:r>
              <a:rPr lang="en-US" b="1" dirty="0">
                <a:solidFill>
                  <a:srgbClr val="CC33CC"/>
                </a:solidFill>
                <a:latin typeface="Bookman Old Style" charset="0"/>
                <a:ea typeface="Times New Roman" charset="0"/>
                <a:cs typeface="Times New Roman" charset="0"/>
              </a:rPr>
              <a:t>.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34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2B4EAF-7E87-D246-B8EA-0DE355211061}" type="slidenum">
              <a:rPr lang="en-US"/>
              <a:pPr/>
              <a:t>25</a:t>
            </a:fld>
            <a:endParaRPr lang="en-US"/>
          </a:p>
        </p:txBody>
      </p:sp>
      <p:sp>
        <p:nvSpPr>
          <p:cNvPr id="187400" name="Rectangle 103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6868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Applying the Law of Segregation</a:t>
            </a:r>
          </a:p>
        </p:txBody>
      </p:sp>
      <p:pic>
        <p:nvPicPr>
          <p:cNvPr id="187412" name="Picture 1044" descr="0191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900"/>
          <a:stretch>
            <a:fillRect/>
          </a:stretch>
        </p:blipFill>
        <p:spPr bwMode="auto">
          <a:xfrm>
            <a:off x="0" y="1298575"/>
            <a:ext cx="9139238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14B9B7-8287-7E4B-830B-191C7A1D029F}" type="slidenum">
              <a:rPr lang="en-US"/>
              <a:pPr/>
              <a:t>26</a:t>
            </a:fld>
            <a:endParaRPr lang="en-US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Times New Roman" pitchFamily="18" charset="0"/>
              </a:rPr>
              <a:t>Law of Independent Assortment</a:t>
            </a:r>
            <a:r>
              <a:rPr lang="en-US" dirty="0" smtClean="0">
                <a:ea typeface="+mj-ea"/>
                <a:cs typeface="Times New Roman" pitchFamily="18" charset="0"/>
              </a:rPr>
              <a:t> </a:t>
            </a:r>
            <a:br>
              <a:rPr lang="en-US" dirty="0" smtClean="0">
                <a:ea typeface="+mj-ea"/>
                <a:cs typeface="Times New Roman" pitchFamily="18" charset="0"/>
              </a:rPr>
            </a:br>
            <a:endParaRPr lang="en-US" dirty="0" smtClean="0">
              <a:ea typeface="+mj-ea"/>
              <a:cs typeface="Times New Roman" pitchFamily="18" charset="0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9248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Alleles for </a:t>
            </a:r>
            <a:r>
              <a:rPr lang="en-US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different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traits are distributed to sex cells (&amp; offspring) independently of one another.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This law can be illustrated using </a:t>
            </a:r>
            <a:r>
              <a:rPr lang="en-US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dihybrid crosses</a:t>
            </a: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.</a:t>
            </a:r>
            <a:endParaRPr lang="en-US" sz="3600" b="1" dirty="0">
              <a:solidFill>
                <a:srgbClr val="724C26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0752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14B9B7-8287-7E4B-830B-191C7A1D029F}" type="slidenum">
              <a:rPr lang="en-US"/>
              <a:pPr/>
              <a:t>3</a:t>
            </a:fld>
            <a:endParaRPr lang="en-US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839200" cy="533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Times New Roman" pitchFamily="18" charset="0"/>
              </a:rPr>
              <a:t>Law of Independent Assortment</a:t>
            </a:r>
            <a:r>
              <a:rPr lang="en-US" dirty="0" smtClean="0">
                <a:ea typeface="+mj-ea"/>
                <a:cs typeface="Times New Roman" pitchFamily="18" charset="0"/>
              </a:rPr>
              <a:t> </a:t>
            </a:r>
            <a:br>
              <a:rPr lang="en-US" dirty="0" smtClean="0">
                <a:ea typeface="+mj-ea"/>
                <a:cs typeface="Times New Roman" pitchFamily="18" charset="0"/>
              </a:rPr>
            </a:br>
            <a:endParaRPr lang="en-US" dirty="0" smtClean="0">
              <a:ea typeface="+mj-ea"/>
              <a:cs typeface="Times New Roman" pitchFamily="18" charset="0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9248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Alleles for </a:t>
            </a:r>
            <a:r>
              <a:rPr lang="en-US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different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traits are distributed to sex cells (&amp; offspring) independently of one another.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This law can be illustrated using </a:t>
            </a:r>
            <a:r>
              <a:rPr lang="en-US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dihybrid crosses</a:t>
            </a: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Times New Roman" charset="0"/>
                <a:cs typeface="Times New Roman" charset="0"/>
              </a:rPr>
              <a:t>.</a:t>
            </a:r>
            <a:endParaRPr lang="en-US" sz="3600" b="1" dirty="0">
              <a:solidFill>
                <a:srgbClr val="724C26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0752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759C9C-7E87-E345-BAD8-2649B6C6241B}" type="slidenum">
              <a:rPr lang="en-US"/>
              <a:pPr/>
              <a:t>4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Dihybrid Cross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1148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A breeding experiment that tracks the 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inheritance of two traits</a:t>
            </a:r>
            <a:r>
              <a:rPr lang="en-US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Mendel’s 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“Law of Independent Assortment”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a. Each pair of alleles segregates </a:t>
            </a: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independently</a:t>
            </a:r>
            <a:r>
              <a:rPr lang="en-US" sz="3200" b="1" dirty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during gamete </a:t>
            </a:r>
            <a:r>
              <a:rPr lang="en-US" sz="32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formation</a:t>
            </a:r>
            <a:endParaRPr lang="en-US" sz="3200" b="1" dirty="0">
              <a:solidFill>
                <a:srgbClr val="724C26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0957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925336-FBB6-0F42-B675-EA2E428913B5}" type="slidenum">
              <a:rPr lang="en-US"/>
              <a:pPr/>
              <a:t>5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934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Dihybrid Cross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2667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Traits: Seed shape &amp; Seed color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Alleles:</a:t>
            </a:r>
            <a:r>
              <a:rPr lang="en-US" sz="1600" b="1" dirty="0">
                <a:ea typeface="+mn-ea"/>
                <a:cs typeface="+mn-cs"/>
              </a:rPr>
              <a:t>   </a:t>
            </a:r>
            <a:r>
              <a:rPr lang="en-US" sz="3200" b="1" dirty="0">
                <a:ea typeface="+mn-ea"/>
                <a:cs typeface="+mn-cs"/>
              </a:rPr>
              <a:t>R round</a:t>
            </a:r>
            <a:br>
              <a:rPr lang="en-US" sz="3200" b="1" dirty="0">
                <a:ea typeface="+mn-ea"/>
                <a:cs typeface="+mn-cs"/>
              </a:rPr>
            </a:br>
            <a:r>
              <a:rPr lang="en-US" sz="3200" b="1" dirty="0">
                <a:ea typeface="+mn-ea"/>
                <a:cs typeface="+mn-cs"/>
              </a:rPr>
              <a:t>        </a:t>
            </a:r>
            <a:r>
              <a:rPr lang="en-US" sz="3200" b="1" dirty="0" err="1">
                <a:ea typeface="+mn-ea"/>
                <a:cs typeface="+mn-cs"/>
              </a:rPr>
              <a:t>r</a:t>
            </a:r>
            <a:r>
              <a:rPr lang="en-US" sz="3200" b="1" dirty="0">
                <a:ea typeface="+mn-ea"/>
                <a:cs typeface="+mn-cs"/>
              </a:rPr>
              <a:t> wrinkled</a:t>
            </a:r>
            <a:br>
              <a:rPr lang="en-US" sz="3200" b="1" dirty="0">
                <a:ea typeface="+mn-ea"/>
                <a:cs typeface="+mn-cs"/>
              </a:rPr>
            </a:br>
            <a:r>
              <a:rPr lang="en-US" sz="3200" b="1" dirty="0">
                <a:ea typeface="+mn-ea"/>
                <a:cs typeface="+mn-cs"/>
              </a:rPr>
              <a:t>        Y yellow</a:t>
            </a:r>
            <a:br>
              <a:rPr lang="en-US" sz="3200" b="1" dirty="0">
                <a:ea typeface="+mn-ea"/>
                <a:cs typeface="+mn-cs"/>
              </a:rPr>
            </a:br>
            <a:r>
              <a:rPr lang="en-US" sz="3200" b="1" dirty="0">
                <a:ea typeface="+mn-ea"/>
                <a:cs typeface="+mn-cs"/>
              </a:rPr>
              <a:t>        </a:t>
            </a:r>
            <a:r>
              <a:rPr lang="en-US" sz="3200" b="1" dirty="0" err="1">
                <a:ea typeface="+mn-ea"/>
                <a:cs typeface="+mn-cs"/>
              </a:rPr>
              <a:t>y</a:t>
            </a:r>
            <a:r>
              <a:rPr lang="en-US" sz="3200" b="1" dirty="0">
                <a:ea typeface="+mn-ea"/>
                <a:cs typeface="+mn-cs"/>
              </a:rPr>
              <a:t> green</a:t>
            </a:r>
            <a:r>
              <a:rPr lang="en-US" sz="1600" b="1" dirty="0">
                <a:ea typeface="+mn-ea"/>
                <a:cs typeface="+mn-cs"/>
              </a:rPr>
              <a:t>           </a:t>
            </a:r>
            <a:endParaRPr lang="en-US" sz="1600" b="1" dirty="0">
              <a:solidFill>
                <a:srgbClr val="009688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	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400" b="1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400" b="1" dirty="0">
              <a:ea typeface="+mn-ea"/>
              <a:cs typeface="+mn-cs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457200" y="3733800"/>
            <a:ext cx="8077200" cy="1798638"/>
            <a:chOff x="457200" y="3733800"/>
            <a:chExt cx="8077200" cy="1798638"/>
          </a:xfrm>
        </p:grpSpPr>
        <p:sp>
          <p:nvSpPr>
            <p:cNvPr id="291848" name="Rectangle 8"/>
            <p:cNvSpPr>
              <a:spLocks noChangeArrowheads="1"/>
            </p:cNvSpPr>
            <p:nvPr/>
          </p:nvSpPr>
          <p:spPr bwMode="auto">
            <a:xfrm>
              <a:off x="1676400" y="3733800"/>
              <a:ext cx="5029200" cy="638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3600" b="1" dirty="0" err="1">
                  <a:solidFill>
                    <a:srgbClr val="CC3300"/>
                  </a:solidFill>
                  <a:latin typeface="Comic Sans MS" charset="0"/>
                </a:rPr>
                <a:t>RrYy</a:t>
              </a:r>
              <a:r>
                <a:rPr lang="en-US" sz="3600" b="1" dirty="0">
                  <a:solidFill>
                    <a:srgbClr val="CC3300"/>
                  </a:solidFill>
                  <a:latin typeface="Comic Sans MS" charset="0"/>
                </a:rPr>
                <a:t>   </a:t>
              </a:r>
              <a:r>
                <a:rPr lang="en-US" sz="3600" b="1" dirty="0" err="1">
                  <a:solidFill>
                    <a:srgbClr val="CC3300"/>
                  </a:solidFill>
                  <a:latin typeface="Comic Sans MS" charset="0"/>
                </a:rPr>
                <a:t>x</a:t>
              </a:r>
              <a:r>
                <a:rPr lang="en-US" sz="3600" b="1" dirty="0">
                  <a:solidFill>
                    <a:srgbClr val="CC3300"/>
                  </a:solidFill>
                  <a:latin typeface="Comic Sans MS" charset="0"/>
                </a:rPr>
                <a:t>   </a:t>
              </a:r>
              <a:r>
                <a:rPr lang="en-US" sz="3600" b="1" dirty="0" err="1">
                  <a:solidFill>
                    <a:srgbClr val="CC3300"/>
                  </a:solidFill>
                  <a:latin typeface="Comic Sans MS" charset="0"/>
                </a:rPr>
                <a:t>RrYy</a:t>
              </a:r>
              <a:endParaRPr lang="en-US" sz="3600" b="1" dirty="0">
                <a:solidFill>
                  <a:srgbClr val="CC3300"/>
                </a:solidFill>
                <a:latin typeface="Comic Sans MS" charset="0"/>
              </a:endParaRPr>
            </a:p>
          </p:txBody>
        </p:sp>
        <p:sp>
          <p:nvSpPr>
            <p:cNvPr id="291849" name="Text Box 9"/>
            <p:cNvSpPr txBox="1">
              <a:spLocks noChangeArrowheads="1"/>
            </p:cNvSpPr>
            <p:nvPr/>
          </p:nvSpPr>
          <p:spPr bwMode="auto">
            <a:xfrm>
              <a:off x="457200" y="4953000"/>
              <a:ext cx="3276600" cy="579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724C2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RY Ry rY ry</a:t>
              </a:r>
            </a:p>
          </p:txBody>
        </p:sp>
        <p:sp>
          <p:nvSpPr>
            <p:cNvPr id="291850" name="Text Box 10"/>
            <p:cNvSpPr txBox="1">
              <a:spLocks noChangeArrowheads="1"/>
            </p:cNvSpPr>
            <p:nvPr/>
          </p:nvSpPr>
          <p:spPr bwMode="auto">
            <a:xfrm>
              <a:off x="5257800" y="4876800"/>
              <a:ext cx="3276600" cy="579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724C2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RY Ry rY ry</a:t>
              </a:r>
            </a:p>
          </p:txBody>
        </p:sp>
        <p:sp>
          <p:nvSpPr>
            <p:cNvPr id="291851" name="Line 11"/>
            <p:cNvSpPr>
              <a:spLocks noChangeShapeType="1"/>
            </p:cNvSpPr>
            <p:nvPr/>
          </p:nvSpPr>
          <p:spPr bwMode="auto">
            <a:xfrm flipH="1">
              <a:off x="1981200" y="4343400"/>
              <a:ext cx="1066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852" name="Line 12"/>
            <p:cNvSpPr>
              <a:spLocks noChangeShapeType="1"/>
            </p:cNvSpPr>
            <p:nvPr/>
          </p:nvSpPr>
          <p:spPr bwMode="auto">
            <a:xfrm>
              <a:off x="5486400" y="4343400"/>
              <a:ext cx="11430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1853" name="Text Box 13"/>
          <p:cNvSpPr txBox="1">
            <a:spLocks noChangeArrowheads="1"/>
          </p:cNvSpPr>
          <p:nvPr/>
        </p:nvSpPr>
        <p:spPr bwMode="auto">
          <a:xfrm>
            <a:off x="381000" y="58674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possible gamete combinations</a:t>
            </a:r>
          </a:p>
        </p:txBody>
      </p:sp>
      <p:sp>
        <p:nvSpPr>
          <p:cNvPr id="115723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autoUpdateAnimBg="0"/>
      <p:bldP spid="2918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Foil Method</a:t>
            </a:r>
            <a:endParaRPr lang="en-US" dirty="0"/>
          </a:p>
        </p:txBody>
      </p:sp>
      <p:pic>
        <p:nvPicPr>
          <p:cNvPr id="4" name="Content Placeholder 3" descr="Screen shot 2012-03-22 at 11.39.1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856" r="-17856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925336-FBB6-0F42-B675-EA2E428913B5}" type="slidenum">
              <a:rPr lang="en-US"/>
              <a:pPr/>
              <a:t>7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934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Dihybrid Cross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2667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Traits: Seed shape &amp; Seed color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Alleles:</a:t>
            </a:r>
            <a:r>
              <a:rPr lang="en-US" sz="1600" b="1" dirty="0">
                <a:ea typeface="+mn-ea"/>
                <a:cs typeface="+mn-cs"/>
              </a:rPr>
              <a:t>   </a:t>
            </a:r>
            <a:r>
              <a:rPr lang="en-US" sz="3200" b="1" dirty="0">
                <a:ea typeface="+mn-ea"/>
                <a:cs typeface="+mn-cs"/>
              </a:rPr>
              <a:t>R round</a:t>
            </a:r>
            <a:br>
              <a:rPr lang="en-US" sz="3200" b="1" dirty="0">
                <a:ea typeface="+mn-ea"/>
                <a:cs typeface="+mn-cs"/>
              </a:rPr>
            </a:br>
            <a:r>
              <a:rPr lang="en-US" sz="3200" b="1" dirty="0">
                <a:ea typeface="+mn-ea"/>
                <a:cs typeface="+mn-cs"/>
              </a:rPr>
              <a:t>        </a:t>
            </a:r>
            <a:r>
              <a:rPr lang="en-US" sz="3200" b="1" dirty="0" err="1">
                <a:ea typeface="+mn-ea"/>
                <a:cs typeface="+mn-cs"/>
              </a:rPr>
              <a:t>r</a:t>
            </a:r>
            <a:r>
              <a:rPr lang="en-US" sz="3200" b="1" dirty="0">
                <a:ea typeface="+mn-ea"/>
                <a:cs typeface="+mn-cs"/>
              </a:rPr>
              <a:t> wrinkled</a:t>
            </a:r>
            <a:br>
              <a:rPr lang="en-US" sz="3200" b="1" dirty="0">
                <a:ea typeface="+mn-ea"/>
                <a:cs typeface="+mn-cs"/>
              </a:rPr>
            </a:br>
            <a:r>
              <a:rPr lang="en-US" sz="3200" b="1" dirty="0">
                <a:ea typeface="+mn-ea"/>
                <a:cs typeface="+mn-cs"/>
              </a:rPr>
              <a:t>        Y yellow</a:t>
            </a:r>
            <a:br>
              <a:rPr lang="en-US" sz="3200" b="1" dirty="0">
                <a:ea typeface="+mn-ea"/>
                <a:cs typeface="+mn-cs"/>
              </a:rPr>
            </a:br>
            <a:r>
              <a:rPr lang="en-US" sz="3200" b="1" dirty="0">
                <a:ea typeface="+mn-ea"/>
                <a:cs typeface="+mn-cs"/>
              </a:rPr>
              <a:t>        </a:t>
            </a:r>
            <a:r>
              <a:rPr lang="en-US" sz="3200" b="1" dirty="0" err="1">
                <a:ea typeface="+mn-ea"/>
                <a:cs typeface="+mn-cs"/>
              </a:rPr>
              <a:t>y</a:t>
            </a:r>
            <a:r>
              <a:rPr lang="en-US" sz="3200" b="1" dirty="0">
                <a:ea typeface="+mn-ea"/>
                <a:cs typeface="+mn-cs"/>
              </a:rPr>
              <a:t> green</a:t>
            </a:r>
            <a:r>
              <a:rPr lang="en-US" sz="1600" b="1" dirty="0">
                <a:ea typeface="+mn-ea"/>
                <a:cs typeface="+mn-cs"/>
              </a:rPr>
              <a:t>           </a:t>
            </a:r>
            <a:endParaRPr lang="en-US" sz="1600" b="1" dirty="0">
              <a:solidFill>
                <a:srgbClr val="009688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	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400" b="1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400" b="1" dirty="0">
              <a:ea typeface="+mn-ea"/>
              <a:cs typeface="+mn-cs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457200" y="3733800"/>
            <a:ext cx="8077200" cy="1798638"/>
            <a:chOff x="457200" y="3733800"/>
            <a:chExt cx="8077200" cy="1798638"/>
          </a:xfrm>
        </p:grpSpPr>
        <p:sp>
          <p:nvSpPr>
            <p:cNvPr id="291848" name="Rectangle 8"/>
            <p:cNvSpPr>
              <a:spLocks noChangeArrowheads="1"/>
            </p:cNvSpPr>
            <p:nvPr/>
          </p:nvSpPr>
          <p:spPr bwMode="auto">
            <a:xfrm>
              <a:off x="1676400" y="3733800"/>
              <a:ext cx="5029200" cy="638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3600" b="1" dirty="0" err="1">
                  <a:solidFill>
                    <a:srgbClr val="CC3300"/>
                  </a:solidFill>
                  <a:latin typeface="Comic Sans MS" charset="0"/>
                </a:rPr>
                <a:t>RrYy</a:t>
              </a:r>
              <a:r>
                <a:rPr lang="en-US" sz="3600" b="1" dirty="0">
                  <a:solidFill>
                    <a:srgbClr val="CC3300"/>
                  </a:solidFill>
                  <a:latin typeface="Comic Sans MS" charset="0"/>
                </a:rPr>
                <a:t>   </a:t>
              </a:r>
              <a:r>
                <a:rPr lang="en-US" sz="3600" b="1" dirty="0" err="1">
                  <a:solidFill>
                    <a:srgbClr val="CC3300"/>
                  </a:solidFill>
                  <a:latin typeface="Comic Sans MS" charset="0"/>
                </a:rPr>
                <a:t>x</a:t>
              </a:r>
              <a:r>
                <a:rPr lang="en-US" sz="3600" b="1" dirty="0">
                  <a:solidFill>
                    <a:srgbClr val="CC3300"/>
                  </a:solidFill>
                  <a:latin typeface="Comic Sans MS" charset="0"/>
                </a:rPr>
                <a:t>   </a:t>
              </a:r>
              <a:r>
                <a:rPr lang="en-US" sz="3600" b="1" dirty="0" err="1">
                  <a:solidFill>
                    <a:srgbClr val="CC3300"/>
                  </a:solidFill>
                  <a:latin typeface="Comic Sans MS" charset="0"/>
                </a:rPr>
                <a:t>RrYy</a:t>
              </a:r>
              <a:endParaRPr lang="en-US" sz="3600" b="1" dirty="0">
                <a:solidFill>
                  <a:srgbClr val="CC3300"/>
                </a:solidFill>
                <a:latin typeface="Comic Sans MS" charset="0"/>
              </a:endParaRPr>
            </a:p>
          </p:txBody>
        </p:sp>
        <p:sp>
          <p:nvSpPr>
            <p:cNvPr id="291849" name="Text Box 9"/>
            <p:cNvSpPr txBox="1">
              <a:spLocks noChangeArrowheads="1"/>
            </p:cNvSpPr>
            <p:nvPr/>
          </p:nvSpPr>
          <p:spPr bwMode="auto">
            <a:xfrm>
              <a:off x="457200" y="4953000"/>
              <a:ext cx="3276600" cy="579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724C2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RY Ry rY ry</a:t>
              </a:r>
            </a:p>
          </p:txBody>
        </p:sp>
        <p:sp>
          <p:nvSpPr>
            <p:cNvPr id="291850" name="Text Box 10"/>
            <p:cNvSpPr txBox="1">
              <a:spLocks noChangeArrowheads="1"/>
            </p:cNvSpPr>
            <p:nvPr/>
          </p:nvSpPr>
          <p:spPr bwMode="auto">
            <a:xfrm>
              <a:off x="5257800" y="4876800"/>
              <a:ext cx="3276600" cy="579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724C2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RY Ry rY ry</a:t>
              </a:r>
            </a:p>
          </p:txBody>
        </p:sp>
        <p:sp>
          <p:nvSpPr>
            <p:cNvPr id="291851" name="Line 11"/>
            <p:cNvSpPr>
              <a:spLocks noChangeShapeType="1"/>
            </p:cNvSpPr>
            <p:nvPr/>
          </p:nvSpPr>
          <p:spPr bwMode="auto">
            <a:xfrm flipH="1">
              <a:off x="1981200" y="4343400"/>
              <a:ext cx="1066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852" name="Line 12"/>
            <p:cNvSpPr>
              <a:spLocks noChangeShapeType="1"/>
            </p:cNvSpPr>
            <p:nvPr/>
          </p:nvSpPr>
          <p:spPr bwMode="auto">
            <a:xfrm>
              <a:off x="5486400" y="4343400"/>
              <a:ext cx="11430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1853" name="Text Box 13"/>
          <p:cNvSpPr txBox="1">
            <a:spLocks noChangeArrowheads="1"/>
          </p:cNvSpPr>
          <p:nvPr/>
        </p:nvSpPr>
        <p:spPr bwMode="auto">
          <a:xfrm>
            <a:off x="381000" y="58674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possible gamete combinations</a:t>
            </a:r>
          </a:p>
        </p:txBody>
      </p:sp>
      <p:sp>
        <p:nvSpPr>
          <p:cNvPr id="115723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autoUpdateAnimBg="0"/>
      <p:bldP spid="29185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C99F72-DB65-4F4C-A81A-CCEFA480E845}" type="slidenum">
              <a:rPr lang="en-US"/>
              <a:pPr/>
              <a:t>8</a:t>
            </a:fld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Dihybrid Cross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1662113" y="1644651"/>
            <a:ext cx="5119687" cy="4281487"/>
            <a:chOff x="1662113" y="1890713"/>
            <a:chExt cx="5119687" cy="428148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576513" y="1890713"/>
              <a:ext cx="3822700" cy="454025"/>
              <a:chOff x="1623" y="1191"/>
              <a:chExt cx="2408" cy="286"/>
            </a:xfrm>
          </p:grpSpPr>
          <p:sp>
            <p:nvSpPr>
              <p:cNvPr id="292868" name="Rectangle 4"/>
              <p:cNvSpPr>
                <a:spLocks noChangeArrowheads="1"/>
              </p:cNvSpPr>
              <p:nvPr/>
            </p:nvSpPr>
            <p:spPr bwMode="auto">
              <a:xfrm>
                <a:off x="1623" y="1191"/>
                <a:ext cx="381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sz="2400" b="1" dirty="0">
                    <a:solidFill>
                      <a:srgbClr val="009688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RY</a:t>
                </a:r>
              </a:p>
            </p:txBody>
          </p:sp>
          <p:sp>
            <p:nvSpPr>
              <p:cNvPr id="292869" name="Rectangle 5"/>
              <p:cNvSpPr>
                <a:spLocks noChangeArrowheads="1"/>
              </p:cNvSpPr>
              <p:nvPr/>
            </p:nvSpPr>
            <p:spPr bwMode="auto">
              <a:xfrm>
                <a:off x="2295" y="1191"/>
                <a:ext cx="360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sz="2400" b="1">
                    <a:solidFill>
                      <a:srgbClr val="009688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Ry</a:t>
                </a:r>
              </a:p>
            </p:txBody>
          </p:sp>
          <p:sp>
            <p:nvSpPr>
              <p:cNvPr id="292870" name="Rectangle 6"/>
              <p:cNvSpPr>
                <a:spLocks noChangeArrowheads="1"/>
              </p:cNvSpPr>
              <p:nvPr/>
            </p:nvSpPr>
            <p:spPr bwMode="auto">
              <a:xfrm>
                <a:off x="3063" y="1191"/>
                <a:ext cx="317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sz="2400" b="1">
                    <a:solidFill>
                      <a:srgbClr val="009688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rY</a:t>
                </a:r>
              </a:p>
            </p:txBody>
          </p:sp>
          <p:sp>
            <p:nvSpPr>
              <p:cNvPr id="292871" name="Rectangle 7"/>
              <p:cNvSpPr>
                <a:spLocks noChangeArrowheads="1"/>
              </p:cNvSpPr>
              <p:nvPr/>
            </p:nvSpPr>
            <p:spPr bwMode="auto">
              <a:xfrm>
                <a:off x="3735" y="1191"/>
                <a:ext cx="29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sz="2400" b="1">
                    <a:solidFill>
                      <a:srgbClr val="009688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ry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662113" y="2652713"/>
              <a:ext cx="604837" cy="3273425"/>
              <a:chOff x="1047" y="1671"/>
              <a:chExt cx="381" cy="2062"/>
            </a:xfrm>
          </p:grpSpPr>
          <p:sp>
            <p:nvSpPr>
              <p:cNvPr id="292873" name="Rectangle 9"/>
              <p:cNvSpPr>
                <a:spLocks noChangeArrowheads="1"/>
              </p:cNvSpPr>
              <p:nvPr/>
            </p:nvSpPr>
            <p:spPr bwMode="auto">
              <a:xfrm>
                <a:off x="1047" y="1671"/>
                <a:ext cx="381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sz="2400" b="1">
                    <a:solidFill>
                      <a:srgbClr val="B5006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RY</a:t>
                </a:r>
              </a:p>
            </p:txBody>
          </p:sp>
          <p:sp>
            <p:nvSpPr>
              <p:cNvPr id="292874" name="Rectangle 10"/>
              <p:cNvSpPr>
                <a:spLocks noChangeArrowheads="1"/>
              </p:cNvSpPr>
              <p:nvPr/>
            </p:nvSpPr>
            <p:spPr bwMode="auto">
              <a:xfrm>
                <a:off x="1047" y="2247"/>
                <a:ext cx="360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sz="2400" b="1">
                    <a:solidFill>
                      <a:srgbClr val="B5006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Ry</a:t>
                </a:r>
              </a:p>
            </p:txBody>
          </p:sp>
          <p:sp>
            <p:nvSpPr>
              <p:cNvPr id="292875" name="Rectangle 11"/>
              <p:cNvSpPr>
                <a:spLocks noChangeArrowheads="1"/>
              </p:cNvSpPr>
              <p:nvPr/>
            </p:nvSpPr>
            <p:spPr bwMode="auto">
              <a:xfrm>
                <a:off x="1095" y="2871"/>
                <a:ext cx="317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sz="2400" b="1">
                    <a:solidFill>
                      <a:srgbClr val="B5006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rY</a:t>
                </a:r>
              </a:p>
            </p:txBody>
          </p:sp>
          <p:sp>
            <p:nvSpPr>
              <p:cNvPr id="292876" name="Rectangle 12"/>
              <p:cNvSpPr>
                <a:spLocks noChangeArrowheads="1"/>
              </p:cNvSpPr>
              <p:nvPr/>
            </p:nvSpPr>
            <p:spPr bwMode="auto">
              <a:xfrm>
                <a:off x="1095" y="3447"/>
                <a:ext cx="296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 eaLnBrk="0" hangingPunct="0">
                  <a:defRPr/>
                </a:pPr>
                <a:r>
                  <a:rPr lang="en-US" sz="2400" b="1">
                    <a:solidFill>
                      <a:srgbClr val="B5006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ry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286000" y="2438400"/>
              <a:ext cx="4495800" cy="3733800"/>
              <a:chOff x="1440" y="1536"/>
              <a:chExt cx="2832" cy="2352"/>
            </a:xfrm>
          </p:grpSpPr>
          <p:sp>
            <p:nvSpPr>
              <p:cNvPr id="117768" name="Line 14"/>
              <p:cNvSpPr>
                <a:spLocks noChangeShapeType="1"/>
              </p:cNvSpPr>
              <p:nvPr/>
            </p:nvSpPr>
            <p:spPr bwMode="auto">
              <a:xfrm>
                <a:off x="2112" y="1540"/>
                <a:ext cx="0" cy="23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69" name="Line 15"/>
              <p:cNvSpPr>
                <a:spLocks noChangeShapeType="1"/>
              </p:cNvSpPr>
              <p:nvPr/>
            </p:nvSpPr>
            <p:spPr bwMode="auto">
              <a:xfrm>
                <a:off x="2832" y="1540"/>
                <a:ext cx="0" cy="23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70" name="Line 16"/>
              <p:cNvSpPr>
                <a:spLocks noChangeShapeType="1"/>
              </p:cNvSpPr>
              <p:nvPr/>
            </p:nvSpPr>
            <p:spPr bwMode="auto">
              <a:xfrm>
                <a:off x="3552" y="1540"/>
                <a:ext cx="0" cy="23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71" name="Line 17"/>
              <p:cNvSpPr>
                <a:spLocks noChangeShapeType="1"/>
              </p:cNvSpPr>
              <p:nvPr/>
            </p:nvSpPr>
            <p:spPr bwMode="auto">
              <a:xfrm>
                <a:off x="1444" y="2112"/>
                <a:ext cx="28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72" name="Line 18"/>
              <p:cNvSpPr>
                <a:spLocks noChangeShapeType="1"/>
              </p:cNvSpPr>
              <p:nvPr/>
            </p:nvSpPr>
            <p:spPr bwMode="auto">
              <a:xfrm>
                <a:off x="1440" y="2736"/>
                <a:ext cx="28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73" name="Line 19"/>
              <p:cNvSpPr>
                <a:spLocks noChangeShapeType="1"/>
              </p:cNvSpPr>
              <p:nvPr/>
            </p:nvSpPr>
            <p:spPr bwMode="auto">
              <a:xfrm>
                <a:off x="1444" y="3312"/>
                <a:ext cx="28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74" name="Rectangle 20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2832" cy="235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7767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ED34DB-6172-4E40-B99A-96D07C8003CF}" type="slidenum">
              <a:rPr lang="en-US"/>
              <a:pPr/>
              <a:t>9</a:t>
            </a:fld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33400"/>
          </a:xfrm>
        </p:spPr>
        <p:txBody>
          <a:bodyPr lIns="90488" tIns="44450" rIns="90488" bIns="44450"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Dihybrid Cross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6313" y="2805113"/>
            <a:ext cx="4391025" cy="3273425"/>
            <a:chOff x="615" y="1767"/>
            <a:chExt cx="2766" cy="2062"/>
          </a:xfrm>
        </p:grpSpPr>
        <p:sp>
          <p:nvSpPr>
            <p:cNvPr id="119833" name="Rectangle 4"/>
            <p:cNvSpPr>
              <a:spLocks noChangeArrowheads="1"/>
            </p:cNvSpPr>
            <p:nvPr/>
          </p:nvSpPr>
          <p:spPr bwMode="auto">
            <a:xfrm>
              <a:off x="615" y="1767"/>
              <a:ext cx="60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34" name="Rectangle 5"/>
            <p:cNvSpPr>
              <a:spLocks noChangeArrowheads="1"/>
            </p:cNvSpPr>
            <p:nvPr/>
          </p:nvSpPr>
          <p:spPr bwMode="auto">
            <a:xfrm>
              <a:off x="615" y="2343"/>
              <a:ext cx="58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35" name="Rectangle 6"/>
            <p:cNvSpPr>
              <a:spLocks noChangeArrowheads="1"/>
            </p:cNvSpPr>
            <p:nvPr/>
          </p:nvSpPr>
          <p:spPr bwMode="auto">
            <a:xfrm>
              <a:off x="615" y="2967"/>
              <a:ext cx="5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36" name="Rectangle 7"/>
            <p:cNvSpPr>
              <a:spLocks noChangeArrowheads="1"/>
            </p:cNvSpPr>
            <p:nvPr/>
          </p:nvSpPr>
          <p:spPr bwMode="auto">
            <a:xfrm>
              <a:off x="615" y="3543"/>
              <a:ext cx="55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37" name="Rectangle 8"/>
            <p:cNvSpPr>
              <a:spLocks noChangeArrowheads="1"/>
            </p:cNvSpPr>
            <p:nvPr/>
          </p:nvSpPr>
          <p:spPr bwMode="auto">
            <a:xfrm>
              <a:off x="1335" y="1767"/>
              <a:ext cx="58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38" name="Rectangle 9"/>
            <p:cNvSpPr>
              <a:spLocks noChangeArrowheads="1"/>
            </p:cNvSpPr>
            <p:nvPr/>
          </p:nvSpPr>
          <p:spPr bwMode="auto">
            <a:xfrm>
              <a:off x="1335" y="2343"/>
              <a:ext cx="57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39" name="Rectangle 10"/>
            <p:cNvSpPr>
              <a:spLocks noChangeArrowheads="1"/>
            </p:cNvSpPr>
            <p:nvPr/>
          </p:nvSpPr>
          <p:spPr bwMode="auto">
            <a:xfrm>
              <a:off x="1335" y="2967"/>
              <a:ext cx="55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40" name="Rectangle 11"/>
            <p:cNvSpPr>
              <a:spLocks noChangeArrowheads="1"/>
            </p:cNvSpPr>
            <p:nvPr/>
          </p:nvSpPr>
          <p:spPr bwMode="auto">
            <a:xfrm>
              <a:off x="1335" y="3543"/>
              <a:ext cx="5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41" name="Rectangle 12"/>
            <p:cNvSpPr>
              <a:spLocks noChangeArrowheads="1"/>
            </p:cNvSpPr>
            <p:nvPr/>
          </p:nvSpPr>
          <p:spPr bwMode="auto">
            <a:xfrm>
              <a:off x="2055" y="1767"/>
              <a:ext cx="5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42" name="Rectangle 13"/>
            <p:cNvSpPr>
              <a:spLocks noChangeArrowheads="1"/>
            </p:cNvSpPr>
            <p:nvPr/>
          </p:nvSpPr>
          <p:spPr bwMode="auto">
            <a:xfrm>
              <a:off x="2055" y="2343"/>
              <a:ext cx="55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43" name="Rectangle 14"/>
            <p:cNvSpPr>
              <a:spLocks noChangeArrowheads="1"/>
            </p:cNvSpPr>
            <p:nvPr/>
          </p:nvSpPr>
          <p:spPr bwMode="auto">
            <a:xfrm>
              <a:off x="2055" y="2967"/>
              <a:ext cx="5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44" name="Rectangle 15"/>
            <p:cNvSpPr>
              <a:spLocks noChangeArrowheads="1"/>
            </p:cNvSpPr>
            <p:nvPr/>
          </p:nvSpPr>
          <p:spPr bwMode="auto">
            <a:xfrm>
              <a:off x="2055" y="3543"/>
              <a:ext cx="52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45" name="Rectangle 16"/>
            <p:cNvSpPr>
              <a:spLocks noChangeArrowheads="1"/>
            </p:cNvSpPr>
            <p:nvPr/>
          </p:nvSpPr>
          <p:spPr bwMode="auto">
            <a:xfrm>
              <a:off x="2775" y="1767"/>
              <a:ext cx="55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46" name="Rectangle 17"/>
            <p:cNvSpPr>
              <a:spLocks noChangeArrowheads="1"/>
            </p:cNvSpPr>
            <p:nvPr/>
          </p:nvSpPr>
          <p:spPr bwMode="auto">
            <a:xfrm>
              <a:off x="2775" y="2343"/>
              <a:ext cx="5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47" name="Rectangle 18"/>
            <p:cNvSpPr>
              <a:spLocks noChangeArrowheads="1"/>
            </p:cNvSpPr>
            <p:nvPr/>
          </p:nvSpPr>
          <p:spPr bwMode="auto">
            <a:xfrm>
              <a:off x="2823" y="2967"/>
              <a:ext cx="52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  <p:sp>
          <p:nvSpPr>
            <p:cNvPr id="119848" name="Rectangle 19"/>
            <p:cNvSpPr>
              <a:spLocks noChangeArrowheads="1"/>
            </p:cNvSpPr>
            <p:nvPr/>
          </p:nvSpPr>
          <p:spPr bwMode="auto">
            <a:xfrm>
              <a:off x="2871" y="3543"/>
              <a:ext cx="51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>
                  <a:latin typeface="Comic Sans MS" charset="0"/>
                </a:rPr>
                <a:t>rryy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776913" y="2622550"/>
            <a:ext cx="3143250" cy="3943350"/>
            <a:chOff x="3639" y="1652"/>
            <a:chExt cx="1980" cy="2484"/>
          </a:xfrm>
        </p:grpSpPr>
        <p:sp>
          <p:nvSpPr>
            <p:cNvPr id="119831" name="Rectangle 21"/>
            <p:cNvSpPr>
              <a:spLocks noChangeArrowheads="1"/>
            </p:cNvSpPr>
            <p:nvPr/>
          </p:nvSpPr>
          <p:spPr bwMode="auto">
            <a:xfrm>
              <a:off x="3687" y="1652"/>
              <a:ext cx="1932" cy="19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sz="2400" b="1">
                  <a:latin typeface="Comic Sans MS" charset="0"/>
                </a:rPr>
                <a:t>Round/Yellow:     9</a:t>
              </a:r>
            </a:p>
            <a:p>
              <a:pPr algn="l" eaLnBrk="0" hangingPunct="0">
                <a:spcBef>
                  <a:spcPct val="20000"/>
                </a:spcBef>
              </a:pPr>
              <a:endParaRPr lang="en-US" sz="2400" b="1">
                <a:latin typeface="Comic Sans MS" charset="0"/>
              </a:endParaRPr>
            </a:p>
            <a:p>
              <a:pPr algn="l" eaLnBrk="0" hangingPunct="0">
                <a:spcBef>
                  <a:spcPct val="20000"/>
                </a:spcBef>
              </a:pPr>
              <a:r>
                <a:rPr lang="en-US" sz="2400" b="1">
                  <a:latin typeface="Comic Sans MS" charset="0"/>
                </a:rPr>
                <a:t>Round/green:     3</a:t>
              </a:r>
            </a:p>
            <a:p>
              <a:pPr algn="l" eaLnBrk="0" hangingPunct="0">
                <a:spcBef>
                  <a:spcPct val="20000"/>
                </a:spcBef>
              </a:pPr>
              <a:endParaRPr lang="en-US" sz="2400" b="1">
                <a:latin typeface="Comic Sans MS" charset="0"/>
              </a:endParaRPr>
            </a:p>
            <a:p>
              <a:pPr algn="l" eaLnBrk="0" hangingPunct="0">
                <a:spcBef>
                  <a:spcPct val="20000"/>
                </a:spcBef>
              </a:pPr>
              <a:r>
                <a:rPr lang="en-US" sz="2400" b="1">
                  <a:latin typeface="Comic Sans MS" charset="0"/>
                </a:rPr>
                <a:t>wrinkled/Yellow:  3</a:t>
              </a:r>
            </a:p>
            <a:p>
              <a:pPr algn="l" eaLnBrk="0" hangingPunct="0">
                <a:spcBef>
                  <a:spcPct val="20000"/>
                </a:spcBef>
              </a:pPr>
              <a:endParaRPr lang="en-US" sz="2400" b="1">
                <a:latin typeface="Comic Sans MS" charset="0"/>
              </a:endParaRPr>
            </a:p>
            <a:p>
              <a:pPr algn="l" eaLnBrk="0" hangingPunct="0">
                <a:spcBef>
                  <a:spcPct val="20000"/>
                </a:spcBef>
              </a:pPr>
              <a:r>
                <a:rPr lang="en-US" sz="2400" b="1">
                  <a:solidFill>
                    <a:schemeClr val="tx2"/>
                  </a:solidFill>
                  <a:latin typeface="Comic Sans MS" charset="0"/>
                </a:rPr>
                <a:t>wrinkled/green:   1</a:t>
              </a:r>
            </a:p>
          </p:txBody>
        </p:sp>
        <p:sp>
          <p:nvSpPr>
            <p:cNvPr id="119832" name="Rectangle 22"/>
            <p:cNvSpPr>
              <a:spLocks noChangeArrowheads="1"/>
            </p:cNvSpPr>
            <p:nvPr/>
          </p:nvSpPr>
          <p:spPr bwMode="auto">
            <a:xfrm>
              <a:off x="3639" y="3620"/>
              <a:ext cx="1889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2400" b="1" dirty="0">
                  <a:solidFill>
                    <a:srgbClr val="B50069"/>
                  </a:solidFill>
                  <a:latin typeface="Comic Sans MS" charset="0"/>
                </a:rPr>
                <a:t>9:3:3:1 phenotypic</a:t>
              </a:r>
              <a:br>
                <a:rPr lang="en-US" sz="2400" b="1" dirty="0">
                  <a:solidFill>
                    <a:srgbClr val="B50069"/>
                  </a:solidFill>
                  <a:latin typeface="Comic Sans MS" charset="0"/>
                </a:rPr>
              </a:br>
              <a:r>
                <a:rPr lang="en-US" sz="2400" b="1" dirty="0">
                  <a:solidFill>
                    <a:srgbClr val="B50069"/>
                  </a:solidFill>
                  <a:latin typeface="Comic Sans MS" charset="0"/>
                </a:rPr>
                <a:t>          ratio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90513" y="1966913"/>
            <a:ext cx="5119687" cy="4281487"/>
            <a:chOff x="183" y="1239"/>
            <a:chExt cx="3225" cy="2697"/>
          </a:xfrm>
        </p:grpSpPr>
        <p:sp>
          <p:nvSpPr>
            <p:cNvPr id="119816" name="Line 24"/>
            <p:cNvSpPr>
              <a:spLocks noChangeShapeType="1"/>
            </p:cNvSpPr>
            <p:nvPr/>
          </p:nvSpPr>
          <p:spPr bwMode="auto">
            <a:xfrm>
              <a:off x="1248" y="1592"/>
              <a:ext cx="0" cy="2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17" name="Line 25"/>
            <p:cNvSpPr>
              <a:spLocks noChangeShapeType="1"/>
            </p:cNvSpPr>
            <p:nvPr/>
          </p:nvSpPr>
          <p:spPr bwMode="auto">
            <a:xfrm>
              <a:off x="1968" y="1592"/>
              <a:ext cx="0" cy="2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18" name="Line 26"/>
            <p:cNvSpPr>
              <a:spLocks noChangeShapeType="1"/>
            </p:cNvSpPr>
            <p:nvPr/>
          </p:nvSpPr>
          <p:spPr bwMode="auto">
            <a:xfrm>
              <a:off x="2688" y="1592"/>
              <a:ext cx="0" cy="2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19" name="Line 27"/>
            <p:cNvSpPr>
              <a:spLocks noChangeShapeType="1"/>
            </p:cNvSpPr>
            <p:nvPr/>
          </p:nvSpPr>
          <p:spPr bwMode="auto">
            <a:xfrm>
              <a:off x="584" y="2160"/>
              <a:ext cx="2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0" name="Line 28"/>
            <p:cNvSpPr>
              <a:spLocks noChangeShapeType="1"/>
            </p:cNvSpPr>
            <p:nvPr/>
          </p:nvSpPr>
          <p:spPr bwMode="auto">
            <a:xfrm>
              <a:off x="584" y="2784"/>
              <a:ext cx="2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1" name="Line 29"/>
            <p:cNvSpPr>
              <a:spLocks noChangeShapeType="1"/>
            </p:cNvSpPr>
            <p:nvPr/>
          </p:nvSpPr>
          <p:spPr bwMode="auto">
            <a:xfrm>
              <a:off x="584" y="3360"/>
              <a:ext cx="2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18" name="Rectangle 30"/>
            <p:cNvSpPr>
              <a:spLocks noChangeArrowheads="1"/>
            </p:cNvSpPr>
            <p:nvPr/>
          </p:nvSpPr>
          <p:spPr bwMode="auto">
            <a:xfrm>
              <a:off x="759" y="1239"/>
              <a:ext cx="3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3919" name="Rectangle 31"/>
            <p:cNvSpPr>
              <a:spLocks noChangeArrowheads="1"/>
            </p:cNvSpPr>
            <p:nvPr/>
          </p:nvSpPr>
          <p:spPr bwMode="auto">
            <a:xfrm>
              <a:off x="1431" y="1239"/>
              <a:ext cx="3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3920" name="Rectangle 32"/>
            <p:cNvSpPr>
              <a:spLocks noChangeArrowheads="1"/>
            </p:cNvSpPr>
            <p:nvPr/>
          </p:nvSpPr>
          <p:spPr bwMode="auto">
            <a:xfrm>
              <a:off x="2199" y="1239"/>
              <a:ext cx="31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3921" name="Rectangle 33"/>
            <p:cNvSpPr>
              <a:spLocks noChangeArrowheads="1"/>
            </p:cNvSpPr>
            <p:nvPr/>
          </p:nvSpPr>
          <p:spPr bwMode="auto">
            <a:xfrm>
              <a:off x="2871" y="1239"/>
              <a:ext cx="29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3922" name="Rectangle 34"/>
            <p:cNvSpPr>
              <a:spLocks noChangeArrowheads="1"/>
            </p:cNvSpPr>
            <p:nvPr/>
          </p:nvSpPr>
          <p:spPr bwMode="auto">
            <a:xfrm>
              <a:off x="183" y="1719"/>
              <a:ext cx="38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3923" name="Rectangle 35"/>
            <p:cNvSpPr>
              <a:spLocks noChangeArrowheads="1"/>
            </p:cNvSpPr>
            <p:nvPr/>
          </p:nvSpPr>
          <p:spPr bwMode="auto">
            <a:xfrm>
              <a:off x="183" y="2295"/>
              <a:ext cx="3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3924" name="Rectangle 36"/>
            <p:cNvSpPr>
              <a:spLocks noChangeArrowheads="1"/>
            </p:cNvSpPr>
            <p:nvPr/>
          </p:nvSpPr>
          <p:spPr bwMode="auto">
            <a:xfrm>
              <a:off x="231" y="2919"/>
              <a:ext cx="317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293925" name="Rectangle 37"/>
            <p:cNvSpPr>
              <a:spLocks noChangeArrowheads="1"/>
            </p:cNvSpPr>
            <p:nvPr/>
          </p:nvSpPr>
          <p:spPr bwMode="auto">
            <a:xfrm>
              <a:off x="231" y="3495"/>
              <a:ext cx="29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defRPr/>
              </a:pPr>
              <a:r>
                <a:rPr lang="en-US" sz="2400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ry</a:t>
              </a:r>
            </a:p>
          </p:txBody>
        </p:sp>
        <p:sp>
          <p:nvSpPr>
            <p:cNvPr id="119830" name="Rectangle 38"/>
            <p:cNvSpPr>
              <a:spLocks noChangeArrowheads="1"/>
            </p:cNvSpPr>
            <p:nvPr/>
          </p:nvSpPr>
          <p:spPr bwMode="auto">
            <a:xfrm>
              <a:off x="576" y="1584"/>
              <a:ext cx="2832" cy="23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815" name="Footer Placeholder 4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cmassengale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976</Words>
  <Application>Microsoft Macintosh PowerPoint</Application>
  <PresentationFormat>On-screen Show (4:3)</PresentationFormat>
  <Paragraphs>253</Paragraphs>
  <Slides>26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Mendelian Genetics II – Dihybrid Crosses</vt:lpstr>
      <vt:lpstr>Terminology to Learn  </vt:lpstr>
      <vt:lpstr>Law of Independent Assortment  </vt:lpstr>
      <vt:lpstr>Dihybrid Cross</vt:lpstr>
      <vt:lpstr>Dihybrid Cross</vt:lpstr>
      <vt:lpstr>Foil Method</vt:lpstr>
      <vt:lpstr>Dihybrid Cross</vt:lpstr>
      <vt:lpstr>Dihybrid Cross</vt:lpstr>
      <vt:lpstr>Dihybrid Cross</vt:lpstr>
      <vt:lpstr>Dihybrid Cross</vt:lpstr>
      <vt:lpstr>Warm Up 3/26</vt:lpstr>
      <vt:lpstr>Summary of Mendel’s laws</vt:lpstr>
      <vt:lpstr>Genes and Environment Determine Characteristics </vt:lpstr>
      <vt:lpstr>Slide 14</vt:lpstr>
      <vt:lpstr>Environmental Impact on Phenotype</vt:lpstr>
      <vt:lpstr>Slide 16</vt:lpstr>
      <vt:lpstr>Mendel’s Pea Plant Experiments</vt:lpstr>
      <vt:lpstr>Generation “Gap”</vt:lpstr>
      <vt:lpstr>Mendel’s Laws</vt:lpstr>
      <vt:lpstr>Laws of Inheretance</vt:lpstr>
      <vt:lpstr>Results of Monohybrid Crosses</vt:lpstr>
      <vt:lpstr>Law of Dominance </vt:lpstr>
      <vt:lpstr>Law of Dominance</vt:lpstr>
      <vt:lpstr>Law of Segregation</vt:lpstr>
      <vt:lpstr>Applying the Law of Segregation</vt:lpstr>
      <vt:lpstr>Law of Independent Assortment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</dc:title>
  <dc:creator>None</dc:creator>
  <cp:lastModifiedBy>None</cp:lastModifiedBy>
  <cp:revision>21</cp:revision>
  <dcterms:created xsi:type="dcterms:W3CDTF">2012-03-26T19:26:28Z</dcterms:created>
  <dcterms:modified xsi:type="dcterms:W3CDTF">2012-03-26T19:56:40Z</dcterms:modified>
</cp:coreProperties>
</file>