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media/audio1.bin" ContentType="audio/unknown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344" r:id="rId11"/>
    <p:sldId id="267" r:id="rId12"/>
    <p:sldId id="340" r:id="rId13"/>
    <p:sldId id="339" r:id="rId14"/>
    <p:sldId id="347" r:id="rId15"/>
    <p:sldId id="348" r:id="rId16"/>
    <p:sldId id="349" r:id="rId17"/>
    <p:sldId id="350" r:id="rId18"/>
    <p:sldId id="351" r:id="rId19"/>
    <p:sldId id="34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889" autoAdjust="0"/>
    <p:restoredTop sz="94586" autoAdjust="0"/>
  </p:normalViewPr>
  <p:slideViewPr>
    <p:cSldViewPr snapToGrid="0" snapToObjects="1">
      <p:cViewPr varScale="1">
        <p:scale>
          <a:sx n="93" d="100"/>
          <a:sy n="93" d="100"/>
        </p:scale>
        <p:origin x="-104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0BAC2-26BD-E249-A1FD-B6A044895A35}" type="datetimeFigureOut">
              <a:rPr lang="en-US" smtClean="0"/>
              <a:t>3/20/12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CA5D3-D26B-F545-99EA-18EF11D4DD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599FF-8F8A-704D-A605-DD8D6E9CDB54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85B12-B5DF-9E47-A2FD-C3332C49B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AA332FD-2971-8548-B91B-772578686F4C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553BE-C1D9-C44B-ACBF-6575E3212D94}" type="slidenum">
              <a:rPr lang="en-US"/>
              <a:pPr/>
              <a:t>4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F664CC4-E962-FC4D-A8C7-4C09AF92A795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159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7118F-096C-474C-A36F-E338B5C92DD5}" type="slidenum">
              <a:rPr lang="en-US"/>
              <a:pPr/>
              <a:t>14</a:t>
            </a:fld>
            <a:endParaRPr lang="en-US"/>
          </a:p>
        </p:txBody>
      </p:sp>
      <p:sp>
        <p:nvSpPr>
          <p:cNvPr id="159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605E035-BF30-C547-A2B8-3F3811AE61CF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161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E1216-F685-F04D-81B4-7B816F4F477A}" type="slidenum">
              <a:rPr lang="en-US"/>
              <a:pPr/>
              <a:t>15</a:t>
            </a:fld>
            <a:endParaRPr lang="en-US"/>
          </a:p>
        </p:txBody>
      </p:sp>
      <p:sp>
        <p:nvSpPr>
          <p:cNvPr id="161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40928DF-9CAF-154C-BF99-41EE42B398FC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163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26784-0360-1149-8143-F09670712791}" type="slidenum">
              <a:rPr lang="en-US"/>
              <a:pPr/>
              <a:t>16</a:t>
            </a:fld>
            <a:endParaRPr lang="en-US"/>
          </a:p>
        </p:txBody>
      </p:sp>
      <p:sp>
        <p:nvSpPr>
          <p:cNvPr id="163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1F0515B-1F24-184F-8218-41B23EC6995C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165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5275D-6018-8149-97D9-CEF515E6CEF0}" type="slidenum">
              <a:rPr lang="en-US"/>
              <a:pPr/>
              <a:t>17</a:t>
            </a:fld>
            <a:endParaRPr lang="en-US"/>
          </a:p>
        </p:txBody>
      </p:sp>
      <p:sp>
        <p:nvSpPr>
          <p:cNvPr id="165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469E46F-96A2-BF48-96A9-AF3B0BF6E83E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167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2E80-B38D-8C4D-A633-EFEA2A93D3CC}" type="slidenum">
              <a:rPr lang="en-US"/>
              <a:pPr/>
              <a:t>18</a:t>
            </a:fld>
            <a:endParaRPr lang="en-US"/>
          </a:p>
        </p:txBody>
      </p:sp>
      <p:sp>
        <p:nvSpPr>
          <p:cNvPr id="167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347D72C-99D1-D84A-8924-AEC80D40CABF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B2641-3142-AF44-AF6A-8D4BA100D199}" type="slidenum">
              <a:rPr lang="en-US"/>
              <a:pPr/>
              <a:t>19</a:t>
            </a:fld>
            <a:endParaRPr lang="en-US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D0E66E1-E820-4147-A2E2-3EF8F440DF78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34E00-1746-B143-9550-81BEEFEE11A5}" type="slidenum">
              <a:rPr lang="en-US"/>
              <a:pPr/>
              <a:t>5</a:t>
            </a:fld>
            <a:endParaRPr lang="en-US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218BD51-3470-DE42-BAE0-A0A7E01B35DC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5B1FF-0171-8E4C-B05F-4E356D24AE5E}" type="slidenum">
              <a:rPr lang="en-US"/>
              <a:pPr/>
              <a:t>6</a:t>
            </a:fld>
            <a:endParaRPr lang="en-US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2E253A1-57D9-414A-9FDA-821C756B8C03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709DF-FBFA-D441-B29B-EEAE9BDAE389}" type="slidenum">
              <a:rPr lang="en-US"/>
              <a:pPr/>
              <a:t>7</a:t>
            </a:fld>
            <a:endParaRPr lang="en-US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108"/>
            <a:ext cx="5029200" cy="41146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CA">
                <a:latin typeface="Times New Roman" charset="0"/>
              </a:rPr>
              <a:t>Fig. 5.co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E93BC7B-2E00-F140-86BA-2C2C2631CD55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BB8A7-148C-4746-94BC-C89ED25ED0B6}" type="slidenum">
              <a:rPr lang="en-US"/>
              <a:pPr/>
              <a:t>8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28707E1-CADA-EE49-970A-467C3CA5E945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CF07A-8183-2448-AA1A-9C348263F952}" type="slidenum">
              <a:rPr lang="en-US"/>
              <a:pPr/>
              <a:t>9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19F3D1-8C6C-6149-92ED-38A99A3501D2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E7D40-67C2-A94E-9669-343285E9DF5F}" type="slidenum">
              <a:rPr lang="en-US"/>
              <a:pPr/>
              <a:t>10</a:t>
            </a:fld>
            <a:endParaRPr lang="en-US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5C51C27-37DF-1643-AE81-90CBCEBA4677}" type="datetime1">
              <a:rPr lang="en-US"/>
              <a:pPr/>
              <a:t>3/20/12</a:t>
            </a:fld>
            <a:endParaRPr lang="en-US"/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A3F0E-3ACE-9E4D-B625-0766BF77C6DD}" type="slidenum">
              <a:rPr lang="en-US"/>
              <a:pPr/>
              <a:t>11</a:t>
            </a:fld>
            <a:endParaRPr lang="en-US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AA3B1-C854-2944-A512-F6F39D96841A}" type="slidenum">
              <a:rPr lang="en-US"/>
              <a:pPr/>
              <a:t>13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14CE-9F13-0E40-BAC4-42F81A502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645A6-2FE7-804F-8275-D262DD7ED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27EE-2871-0D47-AE80-20D21B3C2C8C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4929217" cy="876856"/>
          </a:xfrm>
        </p:spPr>
        <p:txBody>
          <a:bodyPr/>
          <a:lstStyle/>
          <a:p>
            <a:r>
              <a:rPr lang="en-US" dirty="0" smtClean="0"/>
              <a:t>Mendelian Genetics</a:t>
            </a:r>
            <a:endParaRPr lang="en-US" dirty="0"/>
          </a:p>
        </p:txBody>
      </p:sp>
      <p:pic>
        <p:nvPicPr>
          <p:cNvPr id="4" name="Picture 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6441" y="1245127"/>
            <a:ext cx="6103812" cy="528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-362979" y="3843630"/>
            <a:ext cx="6093975" cy="2844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200" b="1" dirty="0" smtClean="0"/>
              <a:t>The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Process 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8CEC5C-2BCD-5747-89E5-928DA6B3295A}" type="slidenum">
              <a:rPr lang="en-US"/>
              <a:pPr/>
              <a:t>10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Terminology</a:t>
            </a:r>
            <a:endParaRPr lang="en-US" sz="4400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7244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Dominant</a:t>
            </a: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- 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stronger of two genes expressed in the hybrid; represented by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a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capital letter (R)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Recessive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- 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gene that shows up less often in a cross; represented by a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lowercase letter (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r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)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charset="2"/>
              <a:buChar char="§"/>
              <a:defRPr/>
            </a:pPr>
            <a:endParaRPr lang="en-US" sz="3600" b="1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3789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92AC62-B8A7-3C43-AE73-547006E3CE5F}" type="slidenum">
              <a:rPr lang="en-US"/>
              <a:pPr/>
              <a:t>11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Types of Genetic Crosses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38862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Monohybrid cross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- 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cross involving a single trait</a:t>
            </a:r>
            <a:b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</a:b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e.g. flower color  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Dihybrid cross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- 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cross involving two traits </a:t>
            </a:r>
            <a:b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</a:b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e.g. flower color &amp; plant height</a:t>
            </a:r>
          </a:p>
        </p:txBody>
      </p:sp>
      <p:sp>
        <p:nvSpPr>
          <p:cNvPr id="3174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2C7F12-5F51-0D44-8B33-96A7C408DB62}" type="slidenum">
              <a:rPr lang="en-US"/>
              <a:pPr/>
              <a:t>12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Terminology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genotype</a:t>
            </a:r>
            <a:r>
              <a:rPr lang="en-US" dirty="0"/>
              <a:t>: total set of alleles of an </a:t>
            </a:r>
            <a:r>
              <a:rPr lang="en-US" dirty="0" smtClean="0"/>
              <a:t>individual </a:t>
            </a:r>
            <a:r>
              <a:rPr lang="en-US" sz="3027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(e.g. RR, </a:t>
            </a:r>
            <a:r>
              <a:rPr lang="en-US" sz="3027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Rr</a:t>
            </a:r>
            <a:r>
              <a:rPr lang="en-US" sz="3027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n-US" sz="3027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rr</a:t>
            </a:r>
            <a:r>
              <a:rPr lang="en-US" sz="3027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	PP = homozygous dominant</a:t>
            </a:r>
          </a:p>
          <a:p>
            <a:pPr eaLnBrk="1" hangingPunct="1">
              <a:buFontTx/>
              <a:buNone/>
            </a:pPr>
            <a:r>
              <a:rPr lang="en-US" dirty="0"/>
              <a:t>	Pp = heterozygous</a:t>
            </a:r>
          </a:p>
          <a:p>
            <a:pPr eaLnBrk="1" hangingPunct="1">
              <a:buFontTx/>
              <a:buNone/>
            </a:pPr>
            <a:r>
              <a:rPr lang="en-US" dirty="0"/>
              <a:t>	pp = homozygous recessive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phenotype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sz="3243" dirty="0" smtClean="0"/>
              <a:t>the physical feature resulting from a genotype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(e.g. red, white) 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Punnett </a:t>
            </a:r>
            <a:r>
              <a:rPr lang="en-US" sz="6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process</a:t>
            </a:r>
            <a:endParaRPr lang="en-US" sz="60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17638"/>
            <a:ext cx="5005038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Here we have some more interesting results:  First we now have 3 genotypes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(</a:t>
            </a: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TT, </a:t>
            </a:r>
            <a:r>
              <a:rPr lang="en-US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Tt</a:t>
            </a: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, &amp; </a:t>
            </a:r>
            <a:r>
              <a:rPr lang="en-US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tt</a:t>
            </a: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) in a 1:2:1 </a:t>
            </a:r>
            <a:r>
              <a:rPr lang="en-US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genotypic ratio</a:t>
            </a: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.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We </a:t>
            </a: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now have 2 different phenotypes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(</a:t>
            </a: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Tall &amp; short) in a 3:1 </a:t>
            </a:r>
            <a:r>
              <a:rPr lang="en-US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Phenotypic ratio</a:t>
            </a: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.  This is the common outcome from such crosses. </a:t>
            </a:r>
          </a:p>
        </p:txBody>
      </p:sp>
      <p:pic>
        <p:nvPicPr>
          <p:cNvPr id="348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29200" y="1937835"/>
            <a:ext cx="4114800" cy="3817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9F3CE0-23D2-B848-B030-2D931B168267}" type="slidenum">
              <a:rPr lang="en-US"/>
              <a:pPr/>
              <a:t>14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Genetic Practice Problems</a:t>
            </a:r>
          </a:p>
        </p:txBody>
      </p:sp>
      <p:pic>
        <p:nvPicPr>
          <p:cNvPr id="158724" name="Picture 8" descr="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819400"/>
            <a:ext cx="3679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DBBC4-64A6-7A41-9F04-29731EA1F559}" type="slidenum">
              <a:rPr lang="en-US"/>
              <a:pPr/>
              <a:t>15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Breed the P</a:t>
            </a:r>
            <a:r>
              <a:rPr lang="en-US" sz="44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1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 generation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3058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tall (TT)  </a:t>
            </a:r>
            <a:r>
              <a:rPr lang="en-US" sz="3600" b="1" dirty="0" err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x</a:t>
            </a:r>
            <a:r>
              <a:rPr lang="en-US" sz="36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 dwarf (</a:t>
            </a:r>
            <a:r>
              <a:rPr lang="en-US" sz="3600" b="1" dirty="0" err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tt</a:t>
            </a:r>
            <a:r>
              <a:rPr lang="en-US" sz="36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) pea plants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76513" y="4252913"/>
            <a:ext cx="498475" cy="1628775"/>
            <a:chOff x="1623" y="2679"/>
            <a:chExt cx="314" cy="1026"/>
          </a:xfrm>
        </p:grpSpPr>
        <p:sp>
          <p:nvSpPr>
            <p:cNvPr id="160782" name="Rectangle 5"/>
            <p:cNvSpPr>
              <a:spLocks noChangeArrowheads="1"/>
            </p:cNvSpPr>
            <p:nvPr/>
          </p:nvSpPr>
          <p:spPr bwMode="auto">
            <a:xfrm>
              <a:off x="1623" y="2679"/>
              <a:ext cx="31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0783" name="Rectangle 6"/>
            <p:cNvSpPr>
              <a:spLocks noChangeArrowheads="1"/>
            </p:cNvSpPr>
            <p:nvPr/>
          </p:nvSpPr>
          <p:spPr bwMode="auto">
            <a:xfrm>
              <a:off x="1623" y="3303"/>
              <a:ext cx="31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14713" y="3186113"/>
            <a:ext cx="1539875" cy="638175"/>
            <a:chOff x="2151" y="2007"/>
            <a:chExt cx="970" cy="402"/>
          </a:xfrm>
        </p:grpSpPr>
        <p:sp>
          <p:nvSpPr>
            <p:cNvPr id="160780" name="Rectangle 8"/>
            <p:cNvSpPr>
              <a:spLocks noChangeArrowheads="1"/>
            </p:cNvSpPr>
            <p:nvPr/>
          </p:nvSpPr>
          <p:spPr bwMode="auto">
            <a:xfrm>
              <a:off x="2151" y="2007"/>
              <a:ext cx="25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0781" name="Rectangle 9"/>
            <p:cNvSpPr>
              <a:spLocks noChangeArrowheads="1"/>
            </p:cNvSpPr>
            <p:nvPr/>
          </p:nvSpPr>
          <p:spPr bwMode="auto">
            <a:xfrm>
              <a:off x="2871" y="2007"/>
              <a:ext cx="25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971800" y="3733800"/>
            <a:ext cx="2438400" cy="2286000"/>
            <a:chOff x="1872" y="2352"/>
            <a:chExt cx="1536" cy="1440"/>
          </a:xfrm>
        </p:grpSpPr>
        <p:sp>
          <p:nvSpPr>
            <p:cNvPr id="160777" name="Line 11"/>
            <p:cNvSpPr>
              <a:spLocks noChangeShapeType="1"/>
            </p:cNvSpPr>
            <p:nvPr/>
          </p:nvSpPr>
          <p:spPr bwMode="auto">
            <a:xfrm flipV="1">
              <a:off x="2640" y="2352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778" name="Line 12"/>
            <p:cNvSpPr>
              <a:spLocks noChangeShapeType="1"/>
            </p:cNvSpPr>
            <p:nvPr/>
          </p:nvSpPr>
          <p:spPr bwMode="auto">
            <a:xfrm flipH="1">
              <a:off x="1872" y="3072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779" name="Rectangle 13"/>
            <p:cNvSpPr>
              <a:spLocks noChangeArrowheads="1"/>
            </p:cNvSpPr>
            <p:nvPr/>
          </p:nvSpPr>
          <p:spPr bwMode="auto">
            <a:xfrm>
              <a:off x="1872" y="2352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0776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D3D9BC-4F44-994A-A920-412679C96F87}" type="slidenum">
              <a:rPr lang="en-US"/>
              <a:pPr/>
              <a:t>16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Solution: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113" y="2576513"/>
            <a:ext cx="2833687" cy="2833687"/>
            <a:chOff x="567" y="1623"/>
            <a:chExt cx="1785" cy="1785"/>
          </a:xfrm>
        </p:grpSpPr>
        <p:sp>
          <p:nvSpPr>
            <p:cNvPr id="162832" name="Rectangle 4"/>
            <p:cNvSpPr>
              <a:spLocks noChangeArrowheads="1"/>
            </p:cNvSpPr>
            <p:nvPr/>
          </p:nvSpPr>
          <p:spPr bwMode="auto">
            <a:xfrm>
              <a:off x="567" y="2295"/>
              <a:ext cx="29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2833" name="Rectangle 5"/>
            <p:cNvSpPr>
              <a:spLocks noChangeArrowheads="1"/>
            </p:cNvSpPr>
            <p:nvPr/>
          </p:nvSpPr>
          <p:spPr bwMode="auto">
            <a:xfrm>
              <a:off x="567" y="2919"/>
              <a:ext cx="29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2834" name="Rectangle 6"/>
            <p:cNvSpPr>
              <a:spLocks noChangeArrowheads="1"/>
            </p:cNvSpPr>
            <p:nvPr/>
          </p:nvSpPr>
          <p:spPr bwMode="auto">
            <a:xfrm>
              <a:off x="1095" y="1623"/>
              <a:ext cx="23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2835" name="Rectangle 7"/>
            <p:cNvSpPr>
              <a:spLocks noChangeArrowheads="1"/>
            </p:cNvSpPr>
            <p:nvPr/>
          </p:nvSpPr>
          <p:spPr bwMode="auto">
            <a:xfrm>
              <a:off x="1815" y="1623"/>
              <a:ext cx="23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2836" name="Line 8"/>
            <p:cNvSpPr>
              <a:spLocks noChangeShapeType="1"/>
            </p:cNvSpPr>
            <p:nvPr/>
          </p:nvSpPr>
          <p:spPr bwMode="auto">
            <a:xfrm flipV="1">
              <a:off x="1584" y="196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37" name="Line 9"/>
            <p:cNvSpPr>
              <a:spLocks noChangeShapeType="1"/>
            </p:cNvSpPr>
            <p:nvPr/>
          </p:nvSpPr>
          <p:spPr bwMode="auto">
            <a:xfrm flipH="1">
              <a:off x="816" y="268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38" name="Rectangle 10"/>
            <p:cNvSpPr>
              <a:spLocks noChangeArrowheads="1"/>
            </p:cNvSpPr>
            <p:nvPr/>
          </p:nvSpPr>
          <p:spPr bwMode="auto">
            <a:xfrm>
              <a:off x="816" y="196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62113" y="3529013"/>
            <a:ext cx="1874837" cy="1643062"/>
            <a:chOff x="1047" y="2223"/>
            <a:chExt cx="1181" cy="1035"/>
          </a:xfrm>
        </p:grpSpPr>
        <p:sp>
          <p:nvSpPr>
            <p:cNvPr id="162828" name="Rectangle 12"/>
            <p:cNvSpPr>
              <a:spLocks noChangeArrowheads="1"/>
            </p:cNvSpPr>
            <p:nvPr/>
          </p:nvSpPr>
          <p:spPr bwMode="auto">
            <a:xfrm>
              <a:off x="1047" y="2247"/>
              <a:ext cx="4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charset="0"/>
                </a:rPr>
                <a:t>Tt</a:t>
              </a:r>
            </a:p>
          </p:txBody>
        </p:sp>
        <p:sp>
          <p:nvSpPr>
            <p:cNvPr id="162829" name="Rectangle 13"/>
            <p:cNvSpPr>
              <a:spLocks noChangeArrowheads="1"/>
            </p:cNvSpPr>
            <p:nvPr/>
          </p:nvSpPr>
          <p:spPr bwMode="auto">
            <a:xfrm>
              <a:off x="1047" y="2895"/>
              <a:ext cx="4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charset="0"/>
                </a:rPr>
                <a:t>Tt</a:t>
              </a:r>
            </a:p>
          </p:txBody>
        </p:sp>
        <p:sp>
          <p:nvSpPr>
            <p:cNvPr id="162830" name="Rectangle 14"/>
            <p:cNvSpPr>
              <a:spLocks noChangeArrowheads="1"/>
            </p:cNvSpPr>
            <p:nvPr/>
          </p:nvSpPr>
          <p:spPr bwMode="auto">
            <a:xfrm>
              <a:off x="1815" y="2223"/>
              <a:ext cx="4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charset="0"/>
                </a:rPr>
                <a:t>Tt</a:t>
              </a:r>
            </a:p>
          </p:txBody>
        </p:sp>
        <p:sp>
          <p:nvSpPr>
            <p:cNvPr id="162831" name="Rectangle 15"/>
            <p:cNvSpPr>
              <a:spLocks noChangeArrowheads="1"/>
            </p:cNvSpPr>
            <p:nvPr/>
          </p:nvSpPr>
          <p:spPr bwMode="auto">
            <a:xfrm>
              <a:off x="1815" y="2895"/>
              <a:ext cx="4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charset="0"/>
                </a:rPr>
                <a:t>Tt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886200" y="3124200"/>
            <a:ext cx="4541838" cy="2649538"/>
            <a:chOff x="2448" y="1968"/>
            <a:chExt cx="2861" cy="1669"/>
          </a:xfrm>
        </p:grpSpPr>
        <p:sp>
          <p:nvSpPr>
            <p:cNvPr id="162825" name="Rectangle 17"/>
            <p:cNvSpPr>
              <a:spLocks noChangeArrowheads="1"/>
            </p:cNvSpPr>
            <p:nvPr/>
          </p:nvSpPr>
          <p:spPr bwMode="auto">
            <a:xfrm>
              <a:off x="2871" y="2967"/>
              <a:ext cx="2438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200" b="1">
                  <a:latin typeface="Comic Sans MS" charset="0"/>
                </a:rPr>
                <a:t>All Tt = tall</a:t>
              </a:r>
            </a:p>
            <a:p>
              <a:pPr algn="l" eaLnBrk="0" hangingPunct="0"/>
              <a:r>
                <a:rPr lang="en-US" sz="3200" b="1">
                  <a:latin typeface="Comic Sans MS" charset="0"/>
                </a:rPr>
                <a:t>(heterozygous tall)</a:t>
              </a:r>
            </a:p>
          </p:txBody>
        </p:sp>
        <p:sp>
          <p:nvSpPr>
            <p:cNvPr id="283666" name="Rectangle 18"/>
            <p:cNvSpPr>
              <a:spLocks noChangeArrowheads="1"/>
            </p:cNvSpPr>
            <p:nvPr/>
          </p:nvSpPr>
          <p:spPr bwMode="auto">
            <a:xfrm>
              <a:off x="2871" y="2151"/>
              <a:ext cx="1766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latin typeface="Comic Sans MS" charset="0"/>
                </a:rPr>
                <a:t>produces the</a:t>
              </a:r>
            </a:p>
            <a:p>
              <a:pPr algn="l" eaLnBrk="0" hangingPunct="0">
                <a:defRPr/>
              </a:pP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F</a:t>
              </a:r>
              <a:r>
                <a:rPr lang="en-US" sz="3200" b="1" baseline="-25000">
                  <a:solidFill>
                    <a:srgbClr val="B5006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1</a:t>
              </a: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generation</a:t>
              </a:r>
            </a:p>
          </p:txBody>
        </p:sp>
        <p:sp>
          <p:nvSpPr>
            <p:cNvPr id="162827" name="AutoShape 19"/>
            <p:cNvSpPr>
              <a:spLocks/>
            </p:cNvSpPr>
            <p:nvPr/>
          </p:nvSpPr>
          <p:spPr bwMode="auto">
            <a:xfrm>
              <a:off x="2448" y="1968"/>
              <a:ext cx="240" cy="144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3668" name="Text Box 20"/>
          <p:cNvSpPr txBox="1">
            <a:spLocks noChangeArrowheads="1"/>
          </p:cNvSpPr>
          <p:nvPr/>
        </p:nvSpPr>
        <p:spPr bwMode="auto">
          <a:xfrm>
            <a:off x="533400" y="17526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tall (TT) vs. dwarf (tt) pea plants</a:t>
            </a:r>
          </a:p>
        </p:txBody>
      </p:sp>
      <p:sp>
        <p:nvSpPr>
          <p:cNvPr id="162824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7D62DD-6AF5-7A4A-9A35-8E85E0A8FD16}" type="slidenum">
              <a:rPr lang="en-US"/>
              <a:pPr/>
              <a:t>17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Breed the F</a:t>
            </a:r>
            <a:r>
              <a:rPr lang="en-US" sz="4800" b="1" baseline="-250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1</a:t>
            </a:r>
            <a:r>
              <a:rPr lang="en-US" sz="48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 generation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3058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tall (Tt) vs. tall (Tt) pea plants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52713" y="4252913"/>
            <a:ext cx="498475" cy="1628775"/>
            <a:chOff x="1671" y="2679"/>
            <a:chExt cx="314" cy="1026"/>
          </a:xfrm>
        </p:grpSpPr>
        <p:sp>
          <p:nvSpPr>
            <p:cNvPr id="164878" name="Rectangle 5"/>
            <p:cNvSpPr>
              <a:spLocks noChangeArrowheads="1"/>
            </p:cNvSpPr>
            <p:nvPr/>
          </p:nvSpPr>
          <p:spPr bwMode="auto">
            <a:xfrm>
              <a:off x="1671" y="2679"/>
              <a:ext cx="31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4879" name="Rectangle 6"/>
            <p:cNvSpPr>
              <a:spLocks noChangeArrowheads="1"/>
            </p:cNvSpPr>
            <p:nvPr/>
          </p:nvSpPr>
          <p:spPr bwMode="auto">
            <a:xfrm>
              <a:off x="1671" y="3303"/>
              <a:ext cx="25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90913" y="3186113"/>
            <a:ext cx="1539875" cy="638175"/>
            <a:chOff x="2199" y="2007"/>
            <a:chExt cx="970" cy="402"/>
          </a:xfrm>
        </p:grpSpPr>
        <p:sp>
          <p:nvSpPr>
            <p:cNvPr id="164876" name="Rectangle 8"/>
            <p:cNvSpPr>
              <a:spLocks noChangeArrowheads="1"/>
            </p:cNvSpPr>
            <p:nvPr/>
          </p:nvSpPr>
          <p:spPr bwMode="auto">
            <a:xfrm>
              <a:off x="2199" y="2007"/>
              <a:ext cx="31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4877" name="Rectangle 9"/>
            <p:cNvSpPr>
              <a:spLocks noChangeArrowheads="1"/>
            </p:cNvSpPr>
            <p:nvPr/>
          </p:nvSpPr>
          <p:spPr bwMode="auto">
            <a:xfrm>
              <a:off x="2919" y="2007"/>
              <a:ext cx="25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048000" y="3733800"/>
            <a:ext cx="2438400" cy="2286000"/>
            <a:chOff x="1920" y="2352"/>
            <a:chExt cx="1536" cy="1440"/>
          </a:xfrm>
        </p:grpSpPr>
        <p:sp>
          <p:nvSpPr>
            <p:cNvPr id="164873" name="Line 11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4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75" name="Rectangle 13"/>
            <p:cNvSpPr>
              <a:spLocks noChangeArrowheads="1"/>
            </p:cNvSpPr>
            <p:nvPr/>
          </p:nvSpPr>
          <p:spPr bwMode="auto">
            <a:xfrm>
              <a:off x="1920" y="2352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872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4C6A24-4130-2A4A-AA0A-56EB5EC9CC57}" type="slidenum">
              <a:rPr lang="en-US"/>
              <a:pPr/>
              <a:t>18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Solution: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58913" y="2892425"/>
            <a:ext cx="2465387" cy="1879600"/>
            <a:chOff x="1431" y="1935"/>
            <a:chExt cx="1081" cy="1017"/>
          </a:xfrm>
        </p:grpSpPr>
        <p:sp>
          <p:nvSpPr>
            <p:cNvPr id="166932" name="Rectangle 4"/>
            <p:cNvSpPr>
              <a:spLocks noChangeArrowheads="1"/>
            </p:cNvSpPr>
            <p:nvPr/>
          </p:nvSpPr>
          <p:spPr bwMode="auto">
            <a:xfrm>
              <a:off x="1431" y="1959"/>
              <a:ext cx="358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TT</a:t>
              </a:r>
            </a:p>
          </p:txBody>
        </p:sp>
        <p:sp>
          <p:nvSpPr>
            <p:cNvPr id="166933" name="Rectangle 5"/>
            <p:cNvSpPr>
              <a:spLocks noChangeArrowheads="1"/>
            </p:cNvSpPr>
            <p:nvPr/>
          </p:nvSpPr>
          <p:spPr bwMode="auto">
            <a:xfrm>
              <a:off x="1431" y="2607"/>
              <a:ext cx="313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Tt</a:t>
              </a:r>
            </a:p>
          </p:txBody>
        </p:sp>
        <p:sp>
          <p:nvSpPr>
            <p:cNvPr id="166934" name="Rectangle 6"/>
            <p:cNvSpPr>
              <a:spLocks noChangeArrowheads="1"/>
            </p:cNvSpPr>
            <p:nvPr/>
          </p:nvSpPr>
          <p:spPr bwMode="auto">
            <a:xfrm>
              <a:off x="2199" y="1935"/>
              <a:ext cx="313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Tt</a:t>
              </a:r>
            </a:p>
          </p:txBody>
        </p:sp>
        <p:sp>
          <p:nvSpPr>
            <p:cNvPr id="166935" name="Rectangle 7"/>
            <p:cNvSpPr>
              <a:spLocks noChangeArrowheads="1"/>
            </p:cNvSpPr>
            <p:nvPr/>
          </p:nvSpPr>
          <p:spPr bwMode="auto">
            <a:xfrm>
              <a:off x="2199" y="2607"/>
              <a:ext cx="269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4800" y="1806575"/>
            <a:ext cx="3962400" cy="3389313"/>
            <a:chOff x="951" y="1335"/>
            <a:chExt cx="1737" cy="1833"/>
          </a:xfrm>
        </p:grpSpPr>
        <p:sp>
          <p:nvSpPr>
            <p:cNvPr id="166925" name="Rectangle 9"/>
            <p:cNvSpPr>
              <a:spLocks noChangeArrowheads="1"/>
            </p:cNvSpPr>
            <p:nvPr/>
          </p:nvSpPr>
          <p:spPr bwMode="auto">
            <a:xfrm>
              <a:off x="951" y="2007"/>
              <a:ext cx="219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6926" name="Rectangle 10"/>
            <p:cNvSpPr>
              <a:spLocks noChangeArrowheads="1"/>
            </p:cNvSpPr>
            <p:nvPr/>
          </p:nvSpPr>
          <p:spPr bwMode="auto">
            <a:xfrm>
              <a:off x="951" y="2631"/>
              <a:ext cx="174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6927" name="Rectangle 11"/>
            <p:cNvSpPr>
              <a:spLocks noChangeArrowheads="1"/>
            </p:cNvSpPr>
            <p:nvPr/>
          </p:nvSpPr>
          <p:spPr bwMode="auto">
            <a:xfrm>
              <a:off x="1479" y="1335"/>
              <a:ext cx="219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6928" name="Rectangle 12"/>
            <p:cNvSpPr>
              <a:spLocks noChangeArrowheads="1"/>
            </p:cNvSpPr>
            <p:nvPr/>
          </p:nvSpPr>
          <p:spPr bwMode="auto">
            <a:xfrm>
              <a:off x="2199" y="1335"/>
              <a:ext cx="174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166929" name="Line 13"/>
            <p:cNvSpPr>
              <a:spLocks noChangeShapeType="1"/>
            </p:cNvSpPr>
            <p:nvPr/>
          </p:nvSpPr>
          <p:spPr bwMode="auto">
            <a:xfrm flipH="1">
              <a:off x="1152" y="244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30" name="Rectangle 14"/>
            <p:cNvSpPr>
              <a:spLocks noChangeArrowheads="1"/>
            </p:cNvSpPr>
            <p:nvPr/>
          </p:nvSpPr>
          <p:spPr bwMode="auto">
            <a:xfrm>
              <a:off x="1152" y="172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31" name="Line 15"/>
            <p:cNvSpPr>
              <a:spLocks noChangeShapeType="1"/>
            </p:cNvSpPr>
            <p:nvPr/>
          </p:nvSpPr>
          <p:spPr bwMode="auto">
            <a:xfrm flipV="1">
              <a:off x="1920" y="172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191000" y="2362200"/>
            <a:ext cx="4738688" cy="3725863"/>
            <a:chOff x="2784" y="1671"/>
            <a:chExt cx="2589" cy="2015"/>
          </a:xfrm>
        </p:grpSpPr>
        <p:sp>
          <p:nvSpPr>
            <p:cNvPr id="285713" name="Rectangle 17"/>
            <p:cNvSpPr>
              <a:spLocks noChangeArrowheads="1"/>
            </p:cNvSpPr>
            <p:nvPr/>
          </p:nvSpPr>
          <p:spPr bwMode="auto">
            <a:xfrm>
              <a:off x="3447" y="1671"/>
              <a:ext cx="1533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latin typeface="Comic Sans MS" charset="0"/>
                </a:rPr>
                <a:t>produces the</a:t>
              </a:r>
            </a:p>
            <a:p>
              <a:pPr algn="l" eaLnBrk="0" hangingPunct="0">
                <a:defRPr/>
              </a:pP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F</a:t>
              </a:r>
              <a:r>
                <a:rPr lang="en-US" sz="3200" b="1" baseline="-25000">
                  <a:solidFill>
                    <a:srgbClr val="B5006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2</a:t>
              </a: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generation</a:t>
              </a:r>
            </a:p>
          </p:txBody>
        </p:sp>
        <p:sp>
          <p:nvSpPr>
            <p:cNvPr id="166922" name="Rectangle 18"/>
            <p:cNvSpPr>
              <a:spLocks noChangeArrowheads="1"/>
            </p:cNvSpPr>
            <p:nvPr/>
          </p:nvSpPr>
          <p:spPr bwMode="auto">
            <a:xfrm>
              <a:off x="3399" y="2295"/>
              <a:ext cx="1832" cy="8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charset="0"/>
                </a:rPr>
                <a:t>1/4 (25%) = TT</a:t>
              </a:r>
            </a:p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charset="0"/>
                </a:rPr>
                <a:t>1/2 (50%) = Tt</a:t>
              </a:r>
            </a:p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charset="0"/>
                </a:rPr>
                <a:t>1/4 (25%) = tt</a:t>
              </a:r>
            </a:p>
          </p:txBody>
        </p:sp>
        <p:sp>
          <p:nvSpPr>
            <p:cNvPr id="285715" name="Rectangle 19"/>
            <p:cNvSpPr>
              <a:spLocks noChangeArrowheads="1"/>
            </p:cNvSpPr>
            <p:nvPr/>
          </p:nvSpPr>
          <p:spPr bwMode="auto">
            <a:xfrm>
              <a:off x="3447" y="3111"/>
              <a:ext cx="1926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1:2:1 genotype</a:t>
              </a:r>
            </a:p>
            <a:p>
              <a:pPr algn="l" eaLnBrk="0" hangingPunct="0">
                <a:defRPr/>
              </a:pPr>
              <a:r>
                <a:rPr lang="en-US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3:1   phenotype</a:t>
              </a:r>
            </a:p>
          </p:txBody>
        </p:sp>
        <p:sp>
          <p:nvSpPr>
            <p:cNvPr id="166924" name="AutoShape 20"/>
            <p:cNvSpPr>
              <a:spLocks/>
            </p:cNvSpPr>
            <p:nvPr/>
          </p:nvSpPr>
          <p:spPr bwMode="auto">
            <a:xfrm>
              <a:off x="2784" y="1728"/>
              <a:ext cx="336" cy="1440"/>
            </a:xfrm>
            <a:prstGeom prst="rightBrace">
              <a:avLst>
                <a:gd name="adj1" fmla="val 3571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5717" name="Text Box 21"/>
          <p:cNvSpPr txBox="1">
            <a:spLocks noChangeArrowheads="1"/>
          </p:cNvSpPr>
          <p:nvPr/>
        </p:nvSpPr>
        <p:spPr bwMode="auto">
          <a:xfrm>
            <a:off x="914400" y="11430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tall (Tt)  x  tall (Tt) pea plants</a:t>
            </a:r>
          </a:p>
        </p:txBody>
      </p:sp>
      <p:sp>
        <p:nvSpPr>
          <p:cNvPr id="166920" name="Footer Placeholder 2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C62087-6FD7-654F-ABEA-3B0D6071DC49}" type="slidenum">
              <a:rPr lang="en-US"/>
              <a:pPr/>
              <a:t>19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Genotype &amp; Phenotype in Flowers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7315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Genotype of alleles:</a:t>
            </a:r>
            <a:r>
              <a:rPr lang="en-GB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GB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</a:t>
            </a:r>
            <a:r>
              <a:rPr lang="en-GB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GB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= red flower</a:t>
            </a:r>
            <a:r>
              <a:rPr lang="en-GB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GB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GB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</a:t>
            </a:r>
            <a:r>
              <a:rPr lang="en-GB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GB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= yellow flower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All genes occur in pairs, so </a:t>
            </a:r>
            <a:r>
              <a:rPr lang="en-GB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</a:t>
            </a:r>
            <a:r>
              <a:rPr lang="en-GB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GB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alleles</a:t>
            </a:r>
            <a:r>
              <a:rPr lang="en-GB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affect a characteristic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Possible combinations are:</a:t>
            </a:r>
          </a:p>
          <a:p>
            <a:pPr algn="l">
              <a:spcBef>
                <a:spcPct val="50000"/>
              </a:spcBef>
              <a:defRPr/>
            </a:pPr>
            <a:endParaRPr lang="en-GB" sz="3200" b="1" dirty="0">
              <a:solidFill>
                <a:srgbClr val="724C2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381000" y="4876800"/>
            <a:ext cx="85344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Genotypes</a:t>
            </a:r>
            <a:r>
              <a:rPr lang="en-GB" sz="3200" dirty="0">
                <a:latin typeface="Comic Sans MS" charset="0"/>
              </a:rPr>
              <a:t>	</a:t>
            </a:r>
            <a:r>
              <a:rPr lang="en-GB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RR</a:t>
            </a:r>
            <a:r>
              <a:rPr lang="en-GB" sz="39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    </a:t>
            </a:r>
            <a:r>
              <a:rPr lang="en-GB" sz="3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</a:t>
            </a:r>
            <a:r>
              <a:rPr lang="en-GB" sz="3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</a:t>
            </a:r>
            <a:r>
              <a:rPr lang="en-GB" sz="39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		      </a:t>
            </a:r>
            <a:r>
              <a:rPr lang="en-GB" sz="3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rr</a:t>
            </a:r>
            <a:endParaRPr lang="en-GB" sz="3900" b="1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Phenotypes</a:t>
            </a:r>
            <a:r>
              <a:rPr lang="en-GB" sz="3200" dirty="0">
                <a:latin typeface="Comic Sans MS" charset="0"/>
              </a:rPr>
              <a:t>	</a:t>
            </a:r>
            <a:r>
              <a:rPr lang="en-GB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RED      RED   	YELLOW</a:t>
            </a:r>
            <a:endParaRPr lang="en-GB" sz="2400" b="1" dirty="0">
              <a:solidFill>
                <a:srgbClr val="724C2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pic>
        <p:nvPicPr>
          <p:cNvPr id="310277" name="Picture 5" descr="A2PLNT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447800"/>
            <a:ext cx="259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copyright </a:t>
            </a:r>
            <a:r>
              <a:rPr lang="en-US" dirty="0" err="1"/>
              <a:t>cmassengale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utoUpdateAnimBg="0"/>
      <p:bldP spid="3102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2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Terminology to Learn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2399"/>
            <a:ext cx="9144000" cy="6175601"/>
          </a:xfrm>
        </p:spPr>
        <p:txBody>
          <a:bodyPr numCol="3">
            <a:noAutofit/>
          </a:bodyPr>
          <a:lstStyle/>
          <a:p>
            <a:r>
              <a:rPr lang="en-US" dirty="0" smtClean="0"/>
              <a:t>Trait </a:t>
            </a:r>
          </a:p>
          <a:p>
            <a:r>
              <a:rPr lang="en-US" dirty="0" smtClean="0"/>
              <a:t>Heredity</a:t>
            </a:r>
          </a:p>
          <a:p>
            <a:r>
              <a:rPr lang="en-US" dirty="0" smtClean="0"/>
              <a:t>Genetics</a:t>
            </a:r>
          </a:p>
          <a:p>
            <a:r>
              <a:rPr lang="en-US" dirty="0" smtClean="0"/>
              <a:t>Punnett Square </a:t>
            </a:r>
          </a:p>
          <a:p>
            <a:r>
              <a:rPr lang="en-US" dirty="0" smtClean="0"/>
              <a:t>Monohybrid Cross</a:t>
            </a:r>
          </a:p>
          <a:p>
            <a:r>
              <a:rPr lang="en-US" dirty="0" smtClean="0"/>
              <a:t>Dihybrid Cross</a:t>
            </a:r>
          </a:p>
          <a:p>
            <a:r>
              <a:rPr lang="en-US" dirty="0" smtClean="0"/>
              <a:t>Phenotype </a:t>
            </a:r>
          </a:p>
          <a:p>
            <a:r>
              <a:rPr lang="en-US" dirty="0" smtClean="0"/>
              <a:t>Genotype</a:t>
            </a:r>
          </a:p>
          <a:p>
            <a:r>
              <a:rPr lang="en-US" dirty="0" smtClean="0"/>
              <a:t>Genotypic ratio</a:t>
            </a:r>
          </a:p>
          <a:p>
            <a:r>
              <a:rPr lang="en-US" dirty="0" smtClean="0"/>
              <a:t>Phenotypic ratio</a:t>
            </a:r>
          </a:p>
          <a:p>
            <a:r>
              <a:rPr lang="en-US" dirty="0" smtClean="0"/>
              <a:t>Homozygous</a:t>
            </a:r>
          </a:p>
          <a:p>
            <a:r>
              <a:rPr lang="en-US" dirty="0" smtClean="0"/>
              <a:t>Heterozygous </a:t>
            </a:r>
          </a:p>
          <a:p>
            <a:r>
              <a:rPr lang="en-US" dirty="0" smtClean="0"/>
              <a:t>Dominant </a:t>
            </a:r>
          </a:p>
          <a:p>
            <a:r>
              <a:rPr lang="en-US" dirty="0" smtClean="0"/>
              <a:t>Recessive </a:t>
            </a:r>
          </a:p>
          <a:p>
            <a:r>
              <a:rPr lang="en-US" dirty="0" smtClean="0"/>
              <a:t>Allele </a:t>
            </a:r>
          </a:p>
          <a:p>
            <a:r>
              <a:rPr lang="en-US" dirty="0" smtClean="0"/>
              <a:t>Law of Segregation</a:t>
            </a:r>
          </a:p>
          <a:p>
            <a:r>
              <a:rPr lang="en-US" dirty="0" smtClean="0"/>
              <a:t>Law of independent assortment</a:t>
            </a:r>
          </a:p>
          <a:p>
            <a:r>
              <a:rPr lang="en-US" dirty="0" smtClean="0"/>
              <a:t>Laws of Inheritance</a:t>
            </a:r>
          </a:p>
          <a:p>
            <a:r>
              <a:rPr lang="en-US" dirty="0" smtClean="0"/>
              <a:t>Law of Dominance</a:t>
            </a:r>
          </a:p>
          <a:p>
            <a:r>
              <a:rPr lang="en-US" dirty="0" smtClean="0"/>
              <a:t>Incomplete Dominance </a:t>
            </a:r>
          </a:p>
          <a:p>
            <a:r>
              <a:rPr lang="en-US" dirty="0" smtClean="0"/>
              <a:t>Codominance</a:t>
            </a:r>
          </a:p>
          <a:p>
            <a:r>
              <a:rPr lang="en-US" dirty="0" smtClean="0"/>
              <a:t>Sex-linked Traits</a:t>
            </a:r>
          </a:p>
          <a:p>
            <a:r>
              <a:rPr lang="en-US" sz="2400" dirty="0" smtClean="0"/>
              <a:t>http://quizlet.com/10807965/genetics-flash-cards/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-2698998" y="3081633"/>
            <a:ext cx="6617197" cy="36933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800" b="1" dirty="0" smtClean="0"/>
              <a:t>The </a:t>
            </a:r>
          </a:p>
          <a:p>
            <a:endParaRPr lang="en-US" sz="3800" b="1" dirty="0" smtClean="0"/>
          </a:p>
          <a:p>
            <a:r>
              <a:rPr lang="en-US" sz="3800" b="1" dirty="0" smtClean="0"/>
              <a:t>Process </a:t>
            </a:r>
            <a:endParaRPr lang="en-US" sz="3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233716-5E98-514A-B2EF-94E289043908}" type="slidenum">
              <a:rPr lang="en-US"/>
              <a:pPr/>
              <a:t>4</a:t>
            </a:fld>
            <a:endParaRPr lang="en-US"/>
          </a:p>
        </p:txBody>
      </p:sp>
      <p:pic>
        <p:nvPicPr>
          <p:cNvPr id="333826" name="Picture 2" descr="06-06"/>
          <p:cNvPicPr>
            <a:picLocks noChangeAspect="1" noChangeArrowheads="1"/>
          </p:cNvPicPr>
          <p:nvPr/>
        </p:nvPicPr>
        <p:blipFill>
          <a:blip r:embed="rId3"/>
          <a:srcRect l="3223" t="3751" r="3323" b="3749"/>
          <a:stretch>
            <a:fillRect/>
          </a:stretch>
        </p:blipFill>
        <p:spPr bwMode="auto">
          <a:xfrm>
            <a:off x="4267200" y="457200"/>
            <a:ext cx="45989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3810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Gregor Mendel</a:t>
            </a:r>
            <a:b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(1822-1884)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3429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Responsible for the Laws governing Inheritance of Traits</a:t>
            </a:r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83D01-AE58-7A46-BA86-3B8BCED75824}" type="slidenum">
              <a:rPr lang="en-US"/>
              <a:pPr/>
              <a:t>5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Gregor Johann Mendel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1529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Austrian monk</a:t>
            </a:r>
          </a:p>
          <a:p>
            <a:pPr marL="0" indent="0">
              <a:lnSpc>
                <a:spcPct val="90000"/>
              </a:lnSpc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Studied the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inheritance</a:t>
            </a:r>
            <a:r>
              <a:rPr lang="en-US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of traits in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pea plants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Developed the</a:t>
            </a:r>
            <a:r>
              <a:rPr lang="en-US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laws of inheritance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Mendel's work was not recognized until the turn of the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20th century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charset="2"/>
              <a:buChar char="§"/>
              <a:defRPr/>
            </a:pPr>
            <a:endParaRPr 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charset="2"/>
              <a:buChar char="§"/>
              <a:defRPr/>
            </a:pPr>
            <a:endParaRPr lang="en-US" sz="3200" b="1" dirty="0">
              <a:solidFill>
                <a:srgbClr val="724C26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FontTx/>
              <a:buChar char="o"/>
              <a:defRPr/>
            </a:pPr>
            <a:endParaRPr lang="en-US" sz="1600" dirty="0">
              <a:ea typeface="+mn-ea"/>
              <a:cs typeface="+mn-cs"/>
            </a:endParaRPr>
          </a:p>
        </p:txBody>
      </p:sp>
      <p:pic>
        <p:nvPicPr>
          <p:cNvPr id="225285" name="Picture 5" descr="FG11_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13300" y="1219200"/>
            <a:ext cx="4011613" cy="5181600"/>
          </a:xfrm>
          <a:noFill/>
        </p:spPr>
      </p:pic>
      <p:sp>
        <p:nvSpPr>
          <p:cNvPr id="2151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9E3B2-594E-1041-B753-C048DA960811}" type="slidenum">
              <a:rPr lang="en-US"/>
              <a:pPr/>
              <a:t>6</a:t>
            </a:fld>
            <a:endParaRPr 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Gregor Johann Mendel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229100" cy="5257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Between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1856 and 1863,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Mendel cultivated and tested some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28,000 pea plants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He found that the plants' offspring retained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traits of the parents</a:t>
            </a:r>
          </a:p>
          <a:p>
            <a:pPr marL="0" indent="0">
              <a:lnSpc>
                <a:spcPct val="90000"/>
              </a:lnSpc>
              <a:buClr>
                <a:srgbClr val="724C26"/>
              </a:buClr>
              <a:buFont typeface="Wingdings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Called the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“Father of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Genetics”</a:t>
            </a:r>
          </a:p>
          <a:p>
            <a:pPr marL="0" indent="0">
              <a:lnSpc>
                <a:spcPct val="90000"/>
              </a:lnSpc>
              <a:buClr>
                <a:srgbClr val="724C26"/>
              </a:buClr>
              <a:buFont typeface="Wingdings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Work lost in journals for 50 years!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charset="2"/>
              <a:buChar char="§"/>
              <a:defRPr/>
            </a:pPr>
            <a:endParaRPr lang="en-US" sz="3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charset="2"/>
              <a:buChar char="§"/>
              <a:defRPr/>
            </a:pPr>
            <a:endParaRPr 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227337" name="Picture 9" descr="mendel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48238" y="1219200"/>
            <a:ext cx="3665537" cy="5181600"/>
          </a:xfrm>
          <a:noFill/>
        </p:spPr>
      </p:pic>
      <p:sp>
        <p:nvSpPr>
          <p:cNvPr id="2355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7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7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A07995-22B2-B446-9C41-C12567BED906}" type="slidenum">
              <a:rPr lang="en-US"/>
              <a:pPr/>
              <a:t>7</a:t>
            </a:fld>
            <a:endParaRPr lang="en-US"/>
          </a:p>
        </p:txBody>
      </p:sp>
      <p:pic>
        <p:nvPicPr>
          <p:cNvPr id="25603" name="Picture 2" descr="05_co"/>
          <p:cNvPicPr>
            <a:picLocks noChangeAspect="1" noChangeArrowheads="1"/>
          </p:cNvPicPr>
          <p:nvPr/>
        </p:nvPicPr>
        <p:blipFill>
          <a:blip r:embed="rId3"/>
          <a:srcRect t="4225" b="4507"/>
          <a:stretch>
            <a:fillRect/>
          </a:stretch>
        </p:blipFill>
        <p:spPr bwMode="auto">
          <a:xfrm>
            <a:off x="228600" y="304800"/>
            <a:ext cx="5410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4" name="Rectangle 6"/>
          <p:cNvSpPr>
            <a:spLocks noGrp="1" noChangeArrowheads="1"/>
          </p:cNvSpPr>
          <p:nvPr>
            <p:ph type="title"/>
          </p:nvPr>
        </p:nvSpPr>
        <p:spPr>
          <a:xfrm>
            <a:off x="5791200" y="762000"/>
            <a:ext cx="3200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Site of Gregor Mendel’s experimental garden in the </a:t>
            </a:r>
            <a:r>
              <a:rPr lang="en-US" sz="36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Czech Republic</a:t>
            </a:r>
          </a:p>
        </p:txBody>
      </p:sp>
      <p:sp>
        <p:nvSpPr>
          <p:cNvPr id="2560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D58783-BF9F-6049-A441-3B2F9D5EBCBF}" type="slidenum">
              <a:rPr lang="en-US"/>
              <a:pPr/>
              <a:t>8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524000"/>
            <a:ext cx="5334000" cy="4302125"/>
          </a:xfrm>
        </p:spPr>
        <p:txBody>
          <a:bodyPr>
            <a:spAutoFit/>
          </a:bodyPr>
          <a:lstStyle/>
          <a:p>
            <a:pPr marL="0" indent="0" eaLnBrk="1" hangingPunct="1"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Mendel stated that physical traits are inherited as 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“particles”</a:t>
            </a:r>
          </a:p>
          <a:p>
            <a:pPr marL="0" indent="0" eaLnBrk="1" hangingPunct="1"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Mendel did not know that the “particles” were actually 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Chromosomes &amp; DNA</a:t>
            </a:r>
            <a:endParaRPr lang="en-US" sz="2000" b="1" dirty="0">
              <a:solidFill>
                <a:schemeClr val="hlink"/>
              </a:solidFill>
              <a:ea typeface="+mn-ea"/>
              <a:cs typeface="+mn-cs"/>
            </a:endParaRPr>
          </a:p>
          <a:p>
            <a:pPr lvl="2" eaLnBrk="1" hangingPunct="1">
              <a:buFontTx/>
              <a:buChar char="•"/>
              <a:defRPr/>
            </a:pPr>
            <a:endParaRPr lang="en-US" b="1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240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1534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Particulate Inheritance</a:t>
            </a:r>
          </a:p>
        </p:txBody>
      </p:sp>
      <p:pic>
        <p:nvPicPr>
          <p:cNvPr id="254982" name="Picture 6" descr="Copy (2) of chromosome[1]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84"/>
          <a:stretch>
            <a:fillRect/>
          </a:stretch>
        </p:blipFill>
        <p:spPr bwMode="auto">
          <a:xfrm>
            <a:off x="6172200" y="1524000"/>
            <a:ext cx="223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C192CB-CEBE-2246-94DC-8A19C7F7944B}" type="slidenum">
              <a:rPr lang="en-US"/>
              <a:pPr/>
              <a:t>9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Genetic Terminology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Trait</a:t>
            </a:r>
            <a:r>
              <a:rPr lang="en-US" sz="40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- any characteristic that can be passed from parent to offspring </a:t>
            </a:r>
          </a:p>
          <a:p>
            <a:pPr eaLnBrk="1" hangingPunct="1"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Heredity</a:t>
            </a:r>
            <a:r>
              <a:rPr lang="en-US" sz="40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- passing of traits from parent to offspring </a:t>
            </a:r>
          </a:p>
          <a:p>
            <a:pPr eaLnBrk="1" hangingPunct="1">
              <a:buClr>
                <a:srgbClr val="724C26"/>
              </a:buClr>
              <a:buSzTx/>
              <a:buFont typeface="Wingdings" charset="2"/>
              <a:buChar char="§"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Genetics</a:t>
            </a:r>
            <a:r>
              <a:rPr lang="en-US" sz="40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- study of heredity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</a:p>
          <a:p>
            <a:pPr>
              <a:buClr>
                <a:srgbClr val="724C26"/>
              </a:buClr>
              <a:buFont typeface="Wingdings" charset="2"/>
              <a:buChar char="§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Alleles</a:t>
            </a:r>
            <a:r>
              <a:rPr lang="en-US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- 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two forms of a 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gene 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(dominant &amp; recessive)</a:t>
            </a:r>
            <a:r>
              <a:rPr lang="en-US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charset="2"/>
              <a:buChar char="§"/>
              <a:defRPr/>
            </a:pPr>
            <a:endParaRPr lang="en-US" sz="4000" b="1" dirty="0" smtClean="0">
              <a:solidFill>
                <a:srgbClr val="724C26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  <a:p>
            <a:pPr eaLnBrk="1" hangingPunct="1">
              <a:buClr>
                <a:srgbClr val="724C26"/>
              </a:buClr>
              <a:buSzTx/>
              <a:buFont typeface="Wingdings" charset="2"/>
              <a:buChar char="§"/>
              <a:defRPr/>
            </a:pPr>
            <a:endParaRPr lang="en-US" sz="4000" b="1" dirty="0">
              <a:solidFill>
                <a:srgbClr val="724C26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2970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707</Words>
  <Application>Microsoft Macintosh PowerPoint</Application>
  <PresentationFormat>On-screen Show (4:3)</PresentationFormat>
  <Paragraphs>194</Paragraphs>
  <Slides>19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Mendelian Genetics</vt:lpstr>
      <vt:lpstr>Terminology to Learn  </vt:lpstr>
      <vt:lpstr>Slide 3</vt:lpstr>
      <vt:lpstr>Slide 4</vt:lpstr>
      <vt:lpstr>Gregor Johann Mendel</vt:lpstr>
      <vt:lpstr>Gregor Johann Mendel</vt:lpstr>
      <vt:lpstr>Site of Gregor Mendel’s experimental garden in the Czech Republic</vt:lpstr>
      <vt:lpstr>Particulate Inheritance</vt:lpstr>
      <vt:lpstr>Genetic Terminology</vt:lpstr>
      <vt:lpstr>Genetic Terminology</vt:lpstr>
      <vt:lpstr>Types of Genetic Crosses</vt:lpstr>
      <vt:lpstr>Genetic Terminology</vt:lpstr>
      <vt:lpstr>Punnett process</vt:lpstr>
      <vt:lpstr>Genetic Practice Problems</vt:lpstr>
      <vt:lpstr>Breed the P1 generation</vt:lpstr>
      <vt:lpstr>Solution:</vt:lpstr>
      <vt:lpstr>Breed the F1 generation</vt:lpstr>
      <vt:lpstr>Solution:</vt:lpstr>
      <vt:lpstr>Genotype &amp; Phenotype in Flowers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</dc:title>
  <dc:creator>None</dc:creator>
  <cp:lastModifiedBy>None</cp:lastModifiedBy>
  <cp:revision>15</cp:revision>
  <dcterms:created xsi:type="dcterms:W3CDTF">2012-03-21T05:14:34Z</dcterms:created>
  <dcterms:modified xsi:type="dcterms:W3CDTF">2012-03-21T06:06:01Z</dcterms:modified>
</cp:coreProperties>
</file>