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46" d="100"/>
          <a:sy n="46" d="100"/>
        </p:scale>
        <p:origin x="-5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0355D-54F7-3F46-A6C2-7A42C118E689}" type="datetimeFigureOut">
              <a:rPr lang="en-US" smtClean="0"/>
              <a:t>11/30/12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48D5-B760-3042-874B-99CE3C243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0355D-54F7-3F46-A6C2-7A42C118E689}" type="datetimeFigureOut">
              <a:rPr lang="en-US" smtClean="0"/>
              <a:t>11/30/12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48D5-B760-3042-874B-99CE3C243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0355D-54F7-3F46-A6C2-7A42C118E689}" type="datetimeFigureOut">
              <a:rPr lang="en-US" smtClean="0"/>
              <a:t>11/30/12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48D5-B760-3042-874B-99CE3C243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458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381000" y="1828800"/>
            <a:ext cx="41529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6300" y="1828800"/>
            <a:ext cx="41529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04B1E-B7D2-6446-AA87-897C022AE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458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828800"/>
            <a:ext cx="41529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1529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37C9C-17B3-3A42-853A-693451405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0355D-54F7-3F46-A6C2-7A42C118E689}" type="datetimeFigureOut">
              <a:rPr lang="en-US" smtClean="0"/>
              <a:t>11/30/12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48D5-B760-3042-874B-99CE3C243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0355D-54F7-3F46-A6C2-7A42C118E689}" type="datetimeFigureOut">
              <a:rPr lang="en-US" smtClean="0"/>
              <a:t>11/30/12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48D5-B760-3042-874B-99CE3C243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0355D-54F7-3F46-A6C2-7A42C118E689}" type="datetimeFigureOut">
              <a:rPr lang="en-US" smtClean="0"/>
              <a:t>11/30/12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48D5-B760-3042-874B-99CE3C243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0355D-54F7-3F46-A6C2-7A42C118E689}" type="datetimeFigureOut">
              <a:rPr lang="en-US" smtClean="0"/>
              <a:t>11/30/12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48D5-B760-3042-874B-99CE3C243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0355D-54F7-3F46-A6C2-7A42C118E689}" type="datetimeFigureOut">
              <a:rPr lang="en-US" smtClean="0"/>
              <a:t>11/30/12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48D5-B760-3042-874B-99CE3C243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0355D-54F7-3F46-A6C2-7A42C118E689}" type="datetimeFigureOut">
              <a:rPr lang="en-US" smtClean="0"/>
              <a:t>11/30/12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48D5-B760-3042-874B-99CE3C243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0355D-54F7-3F46-A6C2-7A42C118E689}" type="datetimeFigureOut">
              <a:rPr lang="en-US" smtClean="0"/>
              <a:t>11/30/12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48D5-B760-3042-874B-99CE3C243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0355D-54F7-3F46-A6C2-7A42C118E689}" type="datetimeFigureOut">
              <a:rPr lang="en-US" smtClean="0"/>
              <a:t>11/30/12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48D5-B760-3042-874B-99CE3C243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0355D-54F7-3F46-A6C2-7A42C118E689}" type="datetimeFigureOut">
              <a:rPr lang="en-US" smtClean="0"/>
              <a:t>11/30/12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348D5-B760-3042-874B-99CE3C2431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a/imgres?imgurl=http://www.rondak.org/Images/hospitals/urine%2520cup.jpeg&amp;imgrefurl=http://echeblog.blogspot.com/2007/03/you-want-cream-n-sugar-with-that.html&amp;h=400&amp;w=267&amp;sz=12&amp;hl=en&amp;start=5&amp;um=1&amp;tbnid=9guHfe_NWTTGjM:&amp;tbnh=124&amp;tbnw=83&amp;prev=/images?q=+urine&amp;svnum=10&amp;um=1&amp;hl=en&amp;rls=GGLG,GGLG:2006-22,GGLG:en" TargetMode="External"/><Relationship Id="rId4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4.jpeg"/><Relationship Id="rId3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a/imgres?imgurl=http://www.seatrademarine.com/Merchant2/graphics/00000001/TruePercula.jpg&amp;imgrefurl=http://www.seatrademarine.com/Merchant2/merchant.mvc?Screen=CTGY&amp;Category_Code=MF&amp;h=384&amp;w=500&amp;sz=68&amp;hl=en&amp;start=4&amp;um=1&amp;tbnid=r1LC-n7JdU5nLM:&amp;tbnh=100&amp;tbnw=130&amp;prev=/images?q=saltwater+fish&amp;svnum=10&amp;um=1&amp;hl=en&amp;rls=GGLG,GGLG:2006-22,GGLG:en&amp;sa=N" TargetMode="External"/><Relationship Id="rId4" Type="http://schemas.openxmlformats.org/officeDocument/2006/relationships/image" Target="../media/image18.jpeg"/><Relationship Id="rId5" Type="http://schemas.openxmlformats.org/officeDocument/2006/relationships/hyperlink" Target="http://images.google.ca/imgres?imgurl=http://www.saferpets.co.uk/images/720.jpg&amp;imgrefurl=http://www.saferpets.co.uk/SaltwaterFishSafety.html&amp;h=200&amp;w=200&amp;sz=11&amp;hl=en&amp;start=8&amp;um=1&amp;tbnid=Jm_mdhYGQx6UAM:&amp;tbnh=104&amp;tbnw=104&amp;prev=/images?q=saltwater+fish&amp;svnum=10&amp;um=1&amp;hl=en&amp;rls=GGLG,GGLG:2006-22,GGLG:en&amp;sa=N" TargetMode="External"/><Relationship Id="rId6" Type="http://schemas.openxmlformats.org/officeDocument/2006/relationships/image" Target="../media/image19.jpeg"/><Relationship Id="rId7" Type="http://schemas.openxmlformats.org/officeDocument/2006/relationships/hyperlink" Target="http://images.google.ca/imgres?imgurl=http://www.mongabay.com/images/calacademy/600/2fish.jpg&amp;imgrefurl=http://www.mongabay.com/fish/steinhart_saltwater_photos.htm&amp;h=364&amp;w=516&amp;sz=57&amp;hl=en&amp;start=18&amp;um=1&amp;tbnid=tiWogW4H6CyZjM:&amp;tbnh=92&amp;tbnw=131&amp;prev=/images?q=saltwater+fish&amp;svnum=10&amp;um=1&amp;hl=en&amp;rls=GGLG,GGLG:2006-22,GGLG:en&amp;sa=N" TargetMode="External"/><Relationship Id="rId8" Type="http://schemas.openxmlformats.org/officeDocument/2006/relationships/image" Target="../media/image20.jpeg"/><Relationship Id="rId9" Type="http://schemas.openxmlformats.org/officeDocument/2006/relationships/hyperlink" Target="http://images.google.ca/imgres?imgurl=http://www.frankandpegs.com/files/tomatoclown.jpg&amp;imgrefurl=http://www.frankandpegs.com/&amp;h=459&amp;w=600&amp;sz=28&amp;hl=en&amp;start=47&amp;um=1&amp;tbnid=1ASmsvEjcgnwnM:&amp;tbnh=103&amp;tbnw=135&amp;prev=/images?q=saltwater+fish&amp;start=40&amp;ndsp=20&amp;svnum=10&amp;um=1&amp;hl=en&amp;rls=GGLG,GGLG:2006-22,GGLG:en&amp;sa=N" TargetMode="External"/><Relationship Id="rId10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2.jpeg"/><Relationship Id="rId3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2.jpeg"/><Relationship Id="rId3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4" Type="http://schemas.openxmlformats.org/officeDocument/2006/relationships/hyperlink" Target="http://images.google.ca/imgres?imgurl=http://nwreptileadoption.bravehost.com/GeckoNew.jpg&amp;imgrefurl=http://nwreptileadoption.bravehost.com/&amp;h=329&amp;w=500&amp;sz=46&amp;hl=en&amp;start=6&amp;um=1&amp;tbnid=NQ0ksISF9NNg6M:&amp;tbnh=86&amp;tbnw=130&amp;prev=/images?q=reptile+&amp;svnum=10&amp;um=1&amp;hl=en&amp;rls=GGLG,GGLG:2006-22,GGLG:en&amp;sa=N" TargetMode="External"/><Relationship Id="rId5" Type="http://schemas.openxmlformats.org/officeDocument/2006/relationships/image" Target="../media/image26.jpeg"/><Relationship Id="rId6" Type="http://schemas.openxmlformats.org/officeDocument/2006/relationships/hyperlink" Target="http://users.rcn.com/jkimball.ma.ultranet/BiologyPages/V/VertebrateKidneys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earner.org/jnorth/images/graphics/h-l/loonsaltglands_mcintyre.jpg" TargetMode="External"/><Relationship Id="rId3" Type="http://schemas.openxmlformats.org/officeDocument/2006/relationships/image" Target="../media/image2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a/imgres?imgurl=http://cache.eb.com/eb/image?id=33746&amp;rendTypeId=4&amp;imgrefurl=http://www.britannica.com/ebc/art-26318/Prostheceraeus-a-flatworm-of-the-class-Turbellaria&amp;h=319&amp;w=550&amp;sz=30&amp;hl=en&amp;start=1&amp;um=1&amp;tbnid=q4w59FmGa5mhZM:&amp;tbnh=77&amp;tbnw=133&amp;prev=/images?q=flatworms&amp;svnum=10&amp;um=1&amp;hl=en&amp;rls=GGLG,GGLG:2006-22,GGLG:en&amp;sa=N" TargetMode="External"/><Relationship Id="rId4" Type="http://schemas.openxmlformats.org/officeDocument/2006/relationships/image" Target="../media/image6.jpeg"/><Relationship Id="rId5" Type="http://schemas.openxmlformats.org/officeDocument/2006/relationships/hyperlink" Target="http://images.google.ca/imgres?imgurl=http://www.waterworxbali.com/Images/Photos/Large/raja-ampat-flatworms.jpg&amp;imgrefurl=http://www.waterworxbali.com/strudelwuermer-misool-rajaampat.shtml&amp;h=368&amp;w=457&amp;sz=78&amp;hl=en&amp;start=3&amp;um=1&amp;tbnid=5VTUuz0nj8iCAM:&amp;tbnh=103&amp;tbnw=128&amp;prev=/images?q=flatworms&amp;svnum=10&amp;um=1&amp;hl=en&amp;rls=GGLG,GGLG:2006-22,GGLG:en&amp;sa=N" TargetMode="External"/><Relationship Id="rId6" Type="http://schemas.openxmlformats.org/officeDocument/2006/relationships/image" Target="../media/image7.jpeg"/><Relationship Id="rId7" Type="http://schemas.openxmlformats.org/officeDocument/2006/relationships/hyperlink" Target="http://images.google.ca/imgres?imgurl=http://www.kingsnake.com/westindian/bipaliumkewense2.JPG&amp;imgrefurl=http://www.kingsnake.com/westindian/metazoa1.html&amp;h=532&amp;w=650&amp;sz=117&amp;hl=en&amp;start=6&amp;um=1&amp;tbnid=8e5QLahZQYNJGM:&amp;tbnh=112&amp;tbnw=137&amp;prev=/images?q=flatworms&amp;svnum=10&amp;um=1&amp;hl=en&amp;rls=GGLG,GGLG:2006-22,GGLG:en&amp;sa=N" TargetMode="External"/><Relationship Id="rId8" Type="http://schemas.openxmlformats.org/officeDocument/2006/relationships/image" Target="../media/image8.jpeg"/><Relationship Id="rId9" Type="http://schemas.openxmlformats.org/officeDocument/2006/relationships/hyperlink" Target="http://www.waterworxbali.com/Images/Photos/Large/pseudoceros-ferrugineus.jpg" TargetMode="External"/><Relationship Id="rId10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Waste and Water </a:t>
            </a:r>
            <a:br>
              <a:rPr lang="en-US" dirty="0" smtClean="0"/>
            </a:br>
            <a:r>
              <a:rPr lang="en-US" dirty="0" smtClean="0"/>
              <a:t>Regulation</a:t>
            </a:r>
            <a:br>
              <a:rPr lang="en-US" dirty="0" smtClean="0"/>
            </a:br>
            <a:r>
              <a:rPr lang="en-US" dirty="0" smtClean="0"/>
              <a:t>Evolution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Insects</a:t>
            </a:r>
            <a:endParaRPr lang="th-TH" dirty="0">
              <a:latin typeface="Arial" charset="0"/>
            </a:endParaRPr>
          </a:p>
        </p:txBody>
      </p:sp>
      <p:sp>
        <p:nvSpPr>
          <p:cNvPr id="23555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417638"/>
            <a:ext cx="4335463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The </a:t>
            </a:r>
            <a:r>
              <a:rPr lang="th-TH" sz="2400" b="1" dirty="0">
                <a:solidFill>
                  <a:srgbClr val="660066"/>
                </a:solidFill>
                <a:latin typeface="Arial" charset="0"/>
              </a:rPr>
              <a:t>Malpighian tubule </a:t>
            </a:r>
            <a:r>
              <a:rPr lang="th-TH" sz="2400" b="1" dirty="0">
                <a:solidFill>
                  <a:schemeClr val="tx1"/>
                </a:solidFill>
                <a:latin typeface="Arial" charset="0"/>
              </a:rPr>
              <a:t>system</a:t>
            </a:r>
            <a:r>
              <a:rPr lang="en-US" sz="2400" dirty="0">
                <a:solidFill>
                  <a:schemeClr val="tx1"/>
                </a:solidFill>
              </a:rPr>
              <a:t> is a type of </a:t>
            </a:r>
            <a:r>
              <a:rPr lang="th-TH" sz="2400" dirty="0">
                <a:solidFill>
                  <a:schemeClr val="tx1"/>
                </a:solidFill>
                <a:latin typeface="Arial" charset="0"/>
              </a:rPr>
              <a:t>excretory</a:t>
            </a:r>
            <a:r>
              <a:rPr lang="en-US" sz="2400" dirty="0">
                <a:solidFill>
                  <a:schemeClr val="tx1"/>
                </a:solidFill>
              </a:rPr>
              <a:t> and </a:t>
            </a:r>
            <a:r>
              <a:rPr lang="th-TH" sz="2400" dirty="0">
                <a:solidFill>
                  <a:schemeClr val="tx1"/>
                </a:solidFill>
                <a:latin typeface="Arial" charset="0"/>
              </a:rPr>
              <a:t>osmoregulatory</a:t>
            </a:r>
            <a:r>
              <a:rPr lang="en-US" sz="2400" dirty="0">
                <a:solidFill>
                  <a:schemeClr val="tx1"/>
                </a:solidFill>
              </a:rPr>
              <a:t> system found in </a:t>
            </a:r>
            <a:r>
              <a:rPr lang="th-TH" sz="2400" b="1" dirty="0">
                <a:solidFill>
                  <a:srgbClr val="660066"/>
                </a:solidFill>
                <a:latin typeface="Arial" charset="0"/>
              </a:rPr>
              <a:t>Insects</a:t>
            </a:r>
            <a:r>
              <a:rPr lang="en-US" sz="2400" b="1" dirty="0">
                <a:solidFill>
                  <a:srgbClr val="660066"/>
                </a:solidFill>
                <a:latin typeface="Arial" charset="0"/>
              </a:rPr>
              <a:t>.</a:t>
            </a:r>
            <a:endParaRPr lang="th-TH" sz="2400" b="1" dirty="0">
              <a:solidFill>
                <a:srgbClr val="660066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The system consists of branching </a:t>
            </a:r>
            <a:r>
              <a:rPr lang="th-TH" sz="2400" dirty="0">
                <a:solidFill>
                  <a:schemeClr val="tx1"/>
                </a:solidFill>
                <a:latin typeface="Arial" charset="0"/>
              </a:rPr>
              <a:t>tubules</a:t>
            </a:r>
            <a:r>
              <a:rPr lang="en-US" sz="2400" dirty="0">
                <a:solidFill>
                  <a:schemeClr val="tx1"/>
                </a:solidFill>
              </a:rPr>
              <a:t> that </a:t>
            </a:r>
            <a:r>
              <a:rPr lang="en-US" sz="2400" b="1" dirty="0">
                <a:solidFill>
                  <a:srgbClr val="660066"/>
                </a:solidFill>
                <a:latin typeface="Arial" charset="0"/>
              </a:rPr>
              <a:t>absorbs </a:t>
            </a:r>
            <a:r>
              <a:rPr lang="th-TH" sz="2400" b="1" dirty="0">
                <a:solidFill>
                  <a:srgbClr val="660066"/>
                </a:solidFill>
                <a:latin typeface="Arial" charset="0"/>
              </a:rPr>
              <a:t>solutes</a:t>
            </a:r>
            <a:r>
              <a:rPr lang="en-US" sz="2400" b="1" dirty="0">
                <a:solidFill>
                  <a:srgbClr val="660066"/>
                </a:solidFill>
                <a:latin typeface="Arial" charset="0"/>
              </a:rPr>
              <a:t>, water, and wastes </a:t>
            </a:r>
            <a:r>
              <a:rPr lang="en-US" sz="2400" dirty="0">
                <a:solidFill>
                  <a:schemeClr val="tx1"/>
                </a:solidFill>
              </a:rPr>
              <a:t>from the </a:t>
            </a:r>
            <a:r>
              <a:rPr lang="th-TH" sz="2400" dirty="0">
                <a:solidFill>
                  <a:schemeClr val="tx1"/>
                </a:solidFill>
                <a:latin typeface="Arial" charset="0"/>
              </a:rPr>
              <a:t>hemolymph</a:t>
            </a:r>
            <a:r>
              <a:rPr lang="en-US" sz="2400" dirty="0">
                <a:solidFill>
                  <a:schemeClr val="tx1"/>
                </a:solidFill>
              </a:rPr>
              <a:t> (there version of blood)</a:t>
            </a:r>
            <a:r>
              <a:rPr lang="th-TH" sz="2400" dirty="0">
                <a:solidFill>
                  <a:schemeClr val="tx1"/>
                </a:solidFill>
                <a:latin typeface="Arial" charset="0"/>
              </a:rPr>
              <a:t>. </a:t>
            </a:r>
            <a:r>
              <a:rPr lang="en-US" sz="2400" dirty="0">
                <a:solidFill>
                  <a:schemeClr val="tx1"/>
                </a:solidFill>
              </a:rPr>
              <a:t>The wastes then are released in the form of </a:t>
            </a:r>
            <a:r>
              <a:rPr lang="en-US" sz="2400" b="1" dirty="0">
                <a:solidFill>
                  <a:srgbClr val="660066"/>
                </a:solidFill>
                <a:latin typeface="Arial" charset="0"/>
              </a:rPr>
              <a:t>solid nitrogenous</a:t>
            </a:r>
            <a:r>
              <a:rPr lang="en-US" sz="2400" dirty="0">
                <a:solidFill>
                  <a:schemeClr val="tx1"/>
                </a:solidFill>
              </a:rPr>
              <a:t> compounds</a:t>
            </a:r>
            <a:r>
              <a:rPr lang="th-TH" sz="2400" dirty="0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  <p:pic>
        <p:nvPicPr>
          <p:cNvPr id="23556" name="Picture 5" descr="insectexcret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2636838"/>
            <a:ext cx="4284662" cy="349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Evolution of the Kidney</a:t>
            </a:r>
            <a:endParaRPr lang="th-TH">
              <a:latin typeface="Arial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anchor="ctr"/>
          <a:lstStyle/>
          <a:p>
            <a:pPr>
              <a:lnSpc>
                <a:spcPct val="90000"/>
              </a:lnSpc>
            </a:pPr>
            <a:endParaRPr lang="th-TH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007350" cy="1066800"/>
          </a:xfrm>
        </p:spPr>
        <p:txBody>
          <a:bodyPr/>
          <a:lstStyle/>
          <a:p>
            <a:r>
              <a:rPr lang="en-US">
                <a:ea typeface="Angsana New" pitchFamily="18" charset="0"/>
                <a:cs typeface="Angsana New" pitchFamily="18" charset="0"/>
              </a:rPr>
              <a:t>Evolution of the Kidney</a:t>
            </a:r>
            <a:endParaRPr lang="th-TH">
              <a:latin typeface="Arial" charset="0"/>
              <a:ea typeface="Angsana New" pitchFamily="18" charset="0"/>
              <a:cs typeface="Angsana New" pitchFamily="18" charset="0"/>
            </a:endParaRPr>
          </a:p>
        </p:txBody>
      </p:sp>
      <p:sp>
        <p:nvSpPr>
          <p:cNvPr id="448516" name="Text Box 4"/>
          <p:cNvSpPr txBox="1">
            <a:spLocks noChangeArrowheads="1"/>
          </p:cNvSpPr>
          <p:nvPr/>
        </p:nvSpPr>
        <p:spPr bwMode="auto">
          <a:xfrm>
            <a:off x="393700" y="2854325"/>
            <a:ext cx="6335713" cy="3108325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  <a:buClr>
                <a:srgbClr val="FFFF66"/>
              </a:buClr>
              <a:buSzPct val="75000"/>
              <a:buFont typeface="Wingdings" charset="2"/>
              <a:buChar char="l"/>
              <a:defRPr/>
            </a:pPr>
            <a:r>
              <a:rPr kumimoji="1" lang="en-CA" sz="3200" dirty="0">
                <a:solidFill>
                  <a:srgbClr val="000000"/>
                </a:solidFill>
                <a:effectLst/>
                <a:ea typeface="Angsana New" pitchFamily="18" charset="0"/>
                <a:cs typeface="Angsana New" pitchFamily="18" charset="0"/>
              </a:rPr>
              <a:t>Only the Birds and mammals can reabsorb enough water from the filtrate to produce urine that is hypertonic to blood (more concentrated than blood)</a:t>
            </a:r>
            <a:endParaRPr kumimoji="1" lang="th-TH" sz="3200" dirty="0">
              <a:solidFill>
                <a:srgbClr val="000000"/>
              </a:solidFill>
              <a:effectLst/>
              <a:latin typeface="Arial" charset="0"/>
              <a:ea typeface="Angsana New" pitchFamily="18" charset="0"/>
              <a:cs typeface="Angsana New" pitchFamily="18" charset="0"/>
            </a:endParaRPr>
          </a:p>
          <a:p>
            <a:pPr>
              <a:spcBef>
                <a:spcPct val="50000"/>
              </a:spcBef>
              <a:defRPr/>
            </a:pPr>
            <a:endParaRPr lang="th-TH" dirty="0"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5604" name="Picture 6" descr="istockphoto_2911116_sliced_lamb_kidney_isolated_on_whi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146050"/>
            <a:ext cx="1692275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8522" name="Picture 10" descr="urine%2520cup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4013" y="2286000"/>
            <a:ext cx="2439987" cy="36449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Kidneys and Freshwater Fish</a:t>
            </a:r>
            <a:endParaRPr lang="th-TH">
              <a:latin typeface="Arial" charset="0"/>
            </a:endParaRPr>
          </a:p>
        </p:txBody>
      </p:sp>
      <p:sp>
        <p:nvSpPr>
          <p:cNvPr id="26627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1484313"/>
            <a:ext cx="8458200" cy="2808287"/>
          </a:xfrm>
        </p:spPr>
        <p:txBody>
          <a:bodyPr>
            <a:normAutofit lnSpcReduction="10000"/>
          </a:bodyPr>
          <a:lstStyle/>
          <a:p>
            <a:r>
              <a:rPr lang="en-US">
                <a:ea typeface="Angsana New" pitchFamily="18" charset="0"/>
                <a:cs typeface="Angsana New" pitchFamily="18" charset="0"/>
              </a:rPr>
              <a:t>Fi</a:t>
            </a:r>
            <a:r>
              <a:rPr lang="th-TH">
                <a:latin typeface="Arial" charset="0"/>
                <a:ea typeface="Angsana New" pitchFamily="18" charset="0"/>
                <a:cs typeface="Angsana New" pitchFamily="18" charset="0"/>
              </a:rPr>
              <a:t>sh rely heavily on their gills for excreting ammonia.</a:t>
            </a:r>
            <a:r>
              <a:rPr lang="th-TH">
                <a:latin typeface="Arial" charset="0"/>
              </a:rPr>
              <a:t> </a:t>
            </a:r>
            <a:r>
              <a:rPr lang="en-US">
                <a:ea typeface="Angsana New" pitchFamily="18" charset="0"/>
                <a:cs typeface="Angsana New" pitchFamily="18" charset="0"/>
              </a:rPr>
              <a:t>(Nitrogen waste)</a:t>
            </a:r>
          </a:p>
          <a:p>
            <a:r>
              <a:rPr lang="en-US"/>
              <a:t>evolved 1</a:t>
            </a:r>
            <a:r>
              <a:rPr lang="en-US" baseline="30000"/>
              <a:t>st</a:t>
            </a:r>
            <a:r>
              <a:rPr lang="en-US"/>
              <a:t> in freshwater fish (bony fish)</a:t>
            </a:r>
            <a:endParaRPr lang="th-TH">
              <a:latin typeface="Arial" charset="0"/>
              <a:ea typeface="Angsana New" pitchFamily="18" charset="0"/>
              <a:cs typeface="Angsana New" pitchFamily="18" charset="0"/>
            </a:endParaRPr>
          </a:p>
          <a:p>
            <a:pPr lvl="1"/>
            <a:r>
              <a:rPr lang="en-US" sz="2000">
                <a:solidFill>
                  <a:schemeClr val="tx2"/>
                </a:solidFill>
                <a:ea typeface="Angsana New" pitchFamily="18" charset="0"/>
                <a:cs typeface="Angsana New" pitchFamily="18" charset="0"/>
              </a:rPr>
              <a:t>Problem 1-</a:t>
            </a:r>
            <a:r>
              <a:rPr lang="en-US" sz="2000">
                <a:ea typeface="Angsana New" pitchFamily="18" charset="0"/>
                <a:cs typeface="Angsana New" pitchFamily="18" charset="0"/>
              </a:rPr>
              <a:t> Water enters the body from the environment</a:t>
            </a:r>
          </a:p>
          <a:p>
            <a:pPr lvl="1"/>
            <a:r>
              <a:rPr lang="en-US" sz="2000">
                <a:solidFill>
                  <a:schemeClr val="tx2"/>
                </a:solidFill>
                <a:ea typeface="Angsana New" pitchFamily="18" charset="0"/>
                <a:cs typeface="Angsana New" pitchFamily="18" charset="0"/>
              </a:rPr>
              <a:t>Problem 2-</a:t>
            </a:r>
            <a:r>
              <a:rPr lang="en-US" sz="2000">
                <a:ea typeface="Angsana New" pitchFamily="18" charset="0"/>
                <a:cs typeface="Angsana New" pitchFamily="18" charset="0"/>
              </a:rPr>
              <a:t> Solutes (particles) tend to leave the body to enter the environment</a:t>
            </a:r>
            <a:r>
              <a:rPr lang="en-US">
                <a:ea typeface="Angsana New" pitchFamily="18" charset="0"/>
                <a:cs typeface="Angsana New" pitchFamily="18" charset="0"/>
              </a:rPr>
              <a:t> </a:t>
            </a:r>
            <a:endParaRPr lang="th-TH">
              <a:latin typeface="Arial" charset="0"/>
              <a:ea typeface="Angsana New" pitchFamily="18" charset="0"/>
              <a:cs typeface="Angsana New" pitchFamily="18" charset="0"/>
            </a:endParaRPr>
          </a:p>
        </p:txBody>
      </p:sp>
      <p:pic>
        <p:nvPicPr>
          <p:cNvPr id="26628" name="Picture 7" descr="as50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4076700"/>
            <a:ext cx="6804025" cy="27813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Freshwater fish</a:t>
            </a:r>
            <a:endParaRPr lang="th-TH">
              <a:latin typeface="Arial" charset="0"/>
            </a:endParaRPr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1187450" y="1125538"/>
            <a:ext cx="7148513" cy="2951162"/>
          </a:xfrm>
        </p:spPr>
        <p:txBody>
          <a:bodyPr/>
          <a:lstStyle/>
          <a:p>
            <a:pPr marL="533400" indent="-533400" algn="ctr">
              <a:buFont typeface="Wingdings" charset="2"/>
              <a:buNone/>
            </a:pPr>
            <a:r>
              <a:rPr lang="en-US" sz="2400" b="1" dirty="0">
                <a:solidFill>
                  <a:srgbClr val="660066"/>
                </a:solidFill>
                <a:latin typeface="Arial" charset="0"/>
              </a:rPr>
              <a:t>Solution</a:t>
            </a:r>
          </a:p>
          <a:p>
            <a:pPr marL="533400" indent="-533400">
              <a:buFont typeface="Wingdings" charset="2"/>
              <a:buAutoNum type="arabicPeriod"/>
            </a:pPr>
            <a:r>
              <a:rPr lang="en-US" sz="2800" dirty="0"/>
              <a:t>Freshwater  fish </a:t>
            </a:r>
            <a:r>
              <a:rPr lang="en-US" sz="2800" b="1" dirty="0"/>
              <a:t>DON’T</a:t>
            </a:r>
            <a:r>
              <a:rPr lang="en-US" sz="2800" dirty="0"/>
              <a:t> drink w</a:t>
            </a:r>
            <a:r>
              <a:rPr lang="en-US" sz="2800" dirty="0">
                <a:ea typeface="Angsana New" pitchFamily="18" charset="0"/>
                <a:cs typeface="Angsana New" pitchFamily="18" charset="0"/>
              </a:rPr>
              <a:t>ater</a:t>
            </a:r>
          </a:p>
          <a:p>
            <a:pPr marL="533400" indent="-533400">
              <a:buFont typeface="Wingdings" charset="2"/>
              <a:buAutoNum type="arabicPeriod"/>
            </a:pPr>
            <a:r>
              <a:rPr lang="en-US" sz="2800" dirty="0">
                <a:ea typeface="Angsana New" pitchFamily="18" charset="0"/>
                <a:cs typeface="Angsana New" pitchFamily="18" charset="0"/>
              </a:rPr>
              <a:t>Freshwater fish actively reabsorb ions across the </a:t>
            </a:r>
            <a:r>
              <a:rPr lang="en-US" sz="2800" dirty="0" err="1">
                <a:ea typeface="Angsana New" pitchFamily="18" charset="0"/>
                <a:cs typeface="Angsana New" pitchFamily="18" charset="0"/>
              </a:rPr>
              <a:t>nephron</a:t>
            </a:r>
            <a:r>
              <a:rPr lang="en-US" sz="2800" dirty="0">
                <a:ea typeface="Angsana New" pitchFamily="18" charset="0"/>
                <a:cs typeface="Angsana New" pitchFamily="18" charset="0"/>
              </a:rPr>
              <a:t> from the filtrate into the blood</a:t>
            </a:r>
            <a:endParaRPr lang="th-TH" sz="2800" dirty="0">
              <a:latin typeface="Arial" charset="0"/>
              <a:ea typeface="Angsana New" pitchFamily="18" charset="0"/>
              <a:cs typeface="Angsana New" pitchFamily="18" charset="0"/>
            </a:endParaRPr>
          </a:p>
        </p:txBody>
      </p:sp>
      <p:pic>
        <p:nvPicPr>
          <p:cNvPr id="27652" name="Picture 7" descr="fish tanks cartoons, fish tanks cartoon, fish tanks picture, fish tanks pictures, fish tanks image, fish tanks images, fish tanks illustration, fish tanks illustrations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3573463"/>
            <a:ext cx="3025775" cy="3284537"/>
          </a:xfrm>
        </p:spPr>
      </p:pic>
      <p:pic>
        <p:nvPicPr>
          <p:cNvPr id="27653" name="Picture 13" descr="Image27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5375" y="3459163"/>
            <a:ext cx="5329238" cy="339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Saltwater fish (Marine bony fish)</a:t>
            </a:r>
            <a:endParaRPr lang="th-TH">
              <a:latin typeface="Arial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57338"/>
            <a:ext cx="8458200" cy="4843462"/>
          </a:xfrm>
        </p:spPr>
        <p:txBody>
          <a:bodyPr/>
          <a:lstStyle/>
          <a:p>
            <a:r>
              <a:rPr lang="en-US"/>
              <a:t>Saltwater fish probably evolved from freshwater fish.</a:t>
            </a:r>
          </a:p>
          <a:p>
            <a:r>
              <a:rPr lang="en-US" sz="2400"/>
              <a:t>Direction of water, ammonia, and salt movements into and out of saltwater fish. Saltwater fish drink large amounts of water and excrete small amounts of concentrated urine.</a:t>
            </a:r>
            <a:r>
              <a:rPr lang="en-US"/>
              <a:t> </a:t>
            </a:r>
          </a:p>
          <a:p>
            <a:endParaRPr lang="th-TH">
              <a:latin typeface="Arial" charset="0"/>
            </a:endParaRPr>
          </a:p>
        </p:txBody>
      </p:sp>
      <p:pic>
        <p:nvPicPr>
          <p:cNvPr id="28676" name="Picture 5" descr="as50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3833813"/>
            <a:ext cx="5095875" cy="31242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5343525" cy="1066800"/>
          </a:xfrm>
        </p:spPr>
        <p:txBody>
          <a:bodyPr/>
          <a:lstStyle/>
          <a:p>
            <a:r>
              <a:rPr lang="en-US"/>
              <a:t>Saltwater Fish </a:t>
            </a:r>
            <a:endParaRPr lang="th-TH">
              <a:latin typeface="Arial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4695825" cy="4572000"/>
          </a:xfrm>
        </p:spPr>
        <p:txBody>
          <a:bodyPr/>
          <a:lstStyle/>
          <a:p>
            <a:pPr marL="609600" indent="-609600"/>
            <a:r>
              <a:rPr lang="en-US" sz="2400" b="1" dirty="0">
                <a:solidFill>
                  <a:srgbClr val="660066"/>
                </a:solidFill>
                <a:latin typeface="Arial" charset="0"/>
              </a:rPr>
              <a:t>Solution</a:t>
            </a:r>
          </a:p>
          <a:p>
            <a:pPr marL="990600" lvl="1" indent="-533400">
              <a:buFont typeface="Wingdings" charset="2"/>
              <a:buAutoNum type="arabicPeriod"/>
            </a:pPr>
            <a:r>
              <a:rPr lang="en-US" dirty="0"/>
              <a:t>Gills actively secrete </a:t>
            </a:r>
            <a:r>
              <a:rPr lang="en-US" dirty="0" err="1"/>
              <a:t>NaCl</a:t>
            </a:r>
            <a:r>
              <a:rPr lang="en-US" dirty="0"/>
              <a:t> that is being absorbed from the water</a:t>
            </a:r>
          </a:p>
          <a:p>
            <a:pPr marL="990600" lvl="1" indent="-533400">
              <a:buFont typeface="Wingdings" charset="2"/>
              <a:buAutoNum type="arabicPeriod"/>
            </a:pPr>
            <a:r>
              <a:rPr lang="en-US" dirty="0"/>
              <a:t>Fish DRINK water and produce very little urine</a:t>
            </a:r>
            <a:endParaRPr lang="th-TH" dirty="0">
              <a:latin typeface="Arial" charset="0"/>
            </a:endParaRPr>
          </a:p>
        </p:txBody>
      </p:sp>
      <p:pic>
        <p:nvPicPr>
          <p:cNvPr id="29700" name="Picture 7" descr="Image27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1916113"/>
            <a:ext cx="4067175" cy="372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9" descr="TruePercula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05750" y="0"/>
            <a:ext cx="12382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11" descr="720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3" name="Picture 13" descr="2fish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659563" y="0"/>
            <a:ext cx="12477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4" name="Picture 15" descr="tomatoclown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373688" y="0"/>
            <a:ext cx="12858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-838200" y="457200"/>
            <a:ext cx="8458200" cy="1066800"/>
          </a:xfrm>
        </p:spPr>
        <p:txBody>
          <a:bodyPr/>
          <a:lstStyle/>
          <a:p>
            <a:r>
              <a:rPr lang="en-US" dirty="0"/>
              <a:t>Amphibians</a:t>
            </a:r>
            <a:endParaRPr lang="th-TH" dirty="0">
              <a:latin typeface="Arial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981200"/>
            <a:ext cx="9144000" cy="5029200"/>
          </a:xfrm>
        </p:spPr>
        <p:txBody>
          <a:bodyPr/>
          <a:lstStyle/>
          <a:p>
            <a:r>
              <a:rPr lang="en-US" sz="2400" u="sng" dirty="0" smtClean="0">
                <a:solidFill>
                  <a:schemeClr val="tx1"/>
                </a:solidFill>
              </a:rPr>
              <a:t>Contraction of its heart provides the pressure to force the water and ions into the </a:t>
            </a:r>
            <a:r>
              <a:rPr lang="en-US" sz="2400" u="sng" dirty="0" err="1" smtClean="0">
                <a:solidFill>
                  <a:schemeClr val="tx1"/>
                </a:solidFill>
              </a:rPr>
              <a:t>glomerulus</a:t>
            </a:r>
            <a:r>
              <a:rPr lang="en-US" sz="2400" u="sng" dirty="0" smtClean="0">
                <a:solidFill>
                  <a:schemeClr val="tx1"/>
                </a:solidFill>
              </a:rPr>
              <a:t> as </a:t>
            </a:r>
            <a:r>
              <a:rPr lang="en-US" sz="2400" u="sng" dirty="0" err="1" smtClean="0">
                <a:solidFill>
                  <a:schemeClr val="tx1"/>
                </a:solidFill>
              </a:rPr>
              <a:t>nephric</a:t>
            </a:r>
            <a:r>
              <a:rPr lang="en-US" sz="2400" u="sng" dirty="0" smtClean="0">
                <a:solidFill>
                  <a:schemeClr val="tx1"/>
                </a:solidFill>
              </a:rPr>
              <a:t> filtrate. </a:t>
            </a:r>
          </a:p>
          <a:p>
            <a:r>
              <a:rPr lang="en-US" sz="2400" u="sng" dirty="0" smtClean="0">
                <a:solidFill>
                  <a:schemeClr val="tx1"/>
                </a:solidFill>
              </a:rPr>
              <a:t>Most of the nitrogenous wastes (including large amounts of ammonia, NH</a:t>
            </a:r>
            <a:r>
              <a:rPr lang="en-US" sz="2400" u="sng" baseline="-25000" dirty="0" smtClean="0">
                <a:solidFill>
                  <a:schemeClr val="tx1"/>
                </a:solidFill>
              </a:rPr>
              <a:t>3</a:t>
            </a:r>
            <a:r>
              <a:rPr lang="en-US" sz="2400" u="sng" dirty="0" smtClean="0">
                <a:solidFill>
                  <a:schemeClr val="tx1"/>
                </a:solidFill>
              </a:rPr>
              <a:t>) leave by diffusion out of the gills. </a:t>
            </a:r>
          </a:p>
          <a:p>
            <a:r>
              <a:rPr lang="en-US" sz="2400" u="sng" dirty="0" smtClean="0">
                <a:solidFill>
                  <a:schemeClr val="tx1"/>
                </a:solidFill>
              </a:rPr>
              <a:t>So, the kidney is mostly a device for maintaining water balance in the animal, rather than an organ of excretion.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Identical to kidney of freshwater fish</a:t>
            </a:r>
            <a:r>
              <a:rPr lang="en-US" sz="2400" dirty="0" smtClean="0">
                <a:solidFill>
                  <a:schemeClr val="tx1"/>
                </a:solidFill>
                <a:ea typeface="Angsana New" pitchFamily="18" charset="0"/>
                <a:cs typeface="Angsana New" pitchFamily="18" charset="0"/>
              </a:rPr>
              <a:t>.  </a:t>
            </a:r>
          </a:p>
          <a:p>
            <a:r>
              <a:rPr lang="en-US" sz="2400" dirty="0" smtClean="0">
                <a:solidFill>
                  <a:schemeClr val="tx1"/>
                </a:solidFill>
                <a:ea typeface="Angsana New" pitchFamily="18" charset="0"/>
                <a:cs typeface="Angsana New" pitchFamily="18" charset="0"/>
              </a:rPr>
              <a:t>Not surprisingly they spend a lot of time in freshwater and produce very diluted urine and actively transport Na</a:t>
            </a:r>
            <a:r>
              <a:rPr lang="en-US" sz="2400" baseline="30000" dirty="0" smtClean="0">
                <a:solidFill>
                  <a:schemeClr val="tx1"/>
                </a:solidFill>
                <a:ea typeface="Angsana New" pitchFamily="18" charset="0"/>
                <a:cs typeface="Angsana New" pitchFamily="18" charset="0"/>
              </a:rPr>
              <a:t>+</a:t>
            </a:r>
            <a:r>
              <a:rPr lang="en-US" sz="2400" dirty="0" smtClean="0">
                <a:solidFill>
                  <a:schemeClr val="tx1"/>
                </a:solidFill>
                <a:ea typeface="Angsana New" pitchFamily="18" charset="0"/>
                <a:cs typeface="Angsana New" pitchFamily="18" charset="0"/>
              </a:rPr>
              <a:t> in across the skin</a:t>
            </a:r>
            <a:endParaRPr lang="th-TH" sz="2400" dirty="0" smtClean="0">
              <a:solidFill>
                <a:schemeClr val="tx1"/>
              </a:solidFill>
              <a:latin typeface="Arial" charset="0"/>
              <a:ea typeface="Angsana New" pitchFamily="18" charset="0"/>
              <a:cs typeface="Angsana New" pitchFamily="18" charset="0"/>
            </a:endParaRPr>
          </a:p>
        </p:txBody>
      </p:sp>
      <p:pic>
        <p:nvPicPr>
          <p:cNvPr id="30724" name="Picture 6" descr="frog%20and%20mou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9050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6" descr="FreshwaterKidneys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0"/>
            <a:ext cx="3898900" cy="227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-838200" y="0"/>
            <a:ext cx="8458200" cy="1066800"/>
          </a:xfrm>
        </p:spPr>
        <p:txBody>
          <a:bodyPr/>
          <a:lstStyle/>
          <a:p>
            <a:r>
              <a:rPr lang="en-US"/>
              <a:t>Amphibians</a:t>
            </a:r>
            <a:endParaRPr lang="th-TH">
              <a:latin typeface="Arial" charset="0"/>
            </a:endParaRPr>
          </a:p>
        </p:txBody>
      </p:sp>
      <p:pic>
        <p:nvPicPr>
          <p:cNvPr id="31747" name="Picture 6" descr="frog%20and%20mou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9050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6" descr="FreshwaterKidneys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76400"/>
            <a:ext cx="9144000" cy="511968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31749" name="Text Placeholder 5"/>
          <p:cNvSpPr>
            <a:spLocks noGrp="1"/>
          </p:cNvSpPr>
          <p:nvPr>
            <p:ph type="body" sz="half" idx="1"/>
          </p:nvPr>
        </p:nvSpPr>
        <p:spPr>
          <a:xfrm>
            <a:off x="381000" y="1828800"/>
            <a:ext cx="8534400" cy="45720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52400"/>
            <a:ext cx="7993062" cy="1066800"/>
          </a:xfrm>
        </p:spPr>
        <p:txBody>
          <a:bodyPr/>
          <a:lstStyle/>
          <a:p>
            <a:r>
              <a:rPr lang="en-US"/>
              <a:t>Terrestrial (Land) Reptiles</a:t>
            </a:r>
            <a:endParaRPr lang="th-TH">
              <a:latin typeface="Arial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8991600" cy="4772025"/>
          </a:xfrm>
        </p:spPr>
        <p:txBody>
          <a:bodyPr/>
          <a:lstStyle/>
          <a:p>
            <a:r>
              <a:rPr lang="en-US" sz="2400" dirty="0" smtClean="0"/>
              <a:t>Many reptiles live in dry environments (e.g., rattlesnakes in the desert). Among the many adaptations to such environments is their ability to convert waste nitrogen compounds into </a:t>
            </a:r>
            <a:r>
              <a:rPr lang="en-US" sz="2400" b="1" u="sng" dirty="0" smtClean="0"/>
              <a:t>uric acid.</a:t>
            </a:r>
          </a:p>
          <a:p>
            <a:pPr lvl="1"/>
            <a:r>
              <a:rPr lang="en-US" sz="2000" dirty="0" smtClean="0"/>
              <a:t>Their </a:t>
            </a:r>
            <a:r>
              <a:rPr lang="en-US" sz="2000" dirty="0" err="1" smtClean="0"/>
              <a:t>nephrons</a:t>
            </a:r>
            <a:r>
              <a:rPr lang="en-US" sz="2000" dirty="0" smtClean="0"/>
              <a:t> helping to conserve </a:t>
            </a:r>
          </a:p>
          <a:p>
            <a:r>
              <a:rPr lang="en-US" sz="2400" dirty="0" smtClean="0">
                <a:ea typeface="Angsana New" pitchFamily="18" charset="0"/>
                <a:cs typeface="Angsana New" pitchFamily="18" charset="0"/>
              </a:rPr>
              <a:t>Some have the </a:t>
            </a:r>
            <a:r>
              <a:rPr lang="en-US" sz="2400" dirty="0" smtClean="0"/>
              <a:t>ability to convert waste nitrogen compounds into </a:t>
            </a:r>
            <a:r>
              <a:rPr lang="th-TH" sz="2400" b="1" dirty="0" smtClean="0">
                <a:latin typeface="Arial" charset="0"/>
              </a:rPr>
              <a:t>uric acid</a:t>
            </a:r>
            <a:r>
              <a:rPr lang="th-TH" sz="2400" dirty="0" smtClean="0">
                <a:latin typeface="Arial" charset="0"/>
              </a:rPr>
              <a:t>.</a:t>
            </a:r>
            <a:r>
              <a:rPr lang="th-TH" dirty="0" smtClean="0">
                <a:latin typeface="Arial" charset="0"/>
              </a:rPr>
              <a:t> </a:t>
            </a:r>
          </a:p>
        </p:txBody>
      </p:sp>
      <p:pic>
        <p:nvPicPr>
          <p:cNvPr id="32772" name="Picture 5" descr="ReptileKidne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41425" y="4267200"/>
            <a:ext cx="790257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7" descr="reptile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1763"/>
            <a:ext cx="132556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9" descr="GeckoNew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05750" y="306388"/>
            <a:ext cx="12382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52400" y="5562600"/>
            <a:ext cx="9144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>
                <a:hlinkClick r:id="rId6"/>
              </a:rPr>
              <a:t>Reference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2654300"/>
            <a:ext cx="8458200" cy="990600"/>
          </a:xfrm>
        </p:spPr>
        <p:txBody>
          <a:bodyPr>
            <a:normAutofit fontScale="90000"/>
          </a:bodyPr>
          <a:lstStyle/>
          <a:p>
            <a:r>
              <a:rPr lang="en-US" sz="4400"/>
              <a:t>Animal’s Urinary and Osmoregulatory systems</a:t>
            </a:r>
            <a:endParaRPr lang="th-TH" sz="4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839200" cy="6172200"/>
          </a:xfrm>
          <a:solidFill>
            <a:schemeClr val="bg1">
              <a:lumMod val="10000"/>
              <a:lumOff val="90000"/>
            </a:schemeClr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4" name="Picture 5" descr="ReptileKidne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83856" y="1828800"/>
            <a:ext cx="8367432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Birds</a:t>
            </a:r>
            <a:endParaRPr lang="th-TH">
              <a:latin typeface="Arial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Since birds are a descendent of the reptiles they have a very similar excretory system</a:t>
            </a:r>
          </a:p>
          <a:p>
            <a:r>
              <a:rPr lang="en-US"/>
              <a:t>Some birds drink saltwater when fishing and have a salt gland, located just above the bill, filters out much of the salt before it gets to the kidneys</a:t>
            </a:r>
            <a:r>
              <a:rPr lang="th-TH">
                <a:latin typeface="Arial" charset="0"/>
              </a:rPr>
              <a:t>. </a:t>
            </a:r>
          </a:p>
        </p:txBody>
      </p:sp>
      <p:pic>
        <p:nvPicPr>
          <p:cNvPr id="33796" name="Picture 5" descr="loonsaltglands_mcintyr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6100" y="4652963"/>
            <a:ext cx="2819400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Your Goal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smtClean="0"/>
              <a:t>Be able to tell the story of kidney evolution as an essay.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solidFill>
                  <a:srgbClr val="FF9900"/>
                </a:solidFill>
              </a:rPr>
              <a:t>Roles of the kidney</a:t>
            </a:r>
            <a:endParaRPr lang="en-US" sz="4000">
              <a:solidFill>
                <a:srgbClr val="FF990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GB"/>
              <a:t> excretion</a:t>
            </a:r>
          </a:p>
          <a:p>
            <a:pPr>
              <a:buFontTx/>
              <a:buChar char="•"/>
            </a:pPr>
            <a:r>
              <a:rPr lang="en-GB"/>
              <a:t> homeostasis</a:t>
            </a:r>
          </a:p>
          <a:p>
            <a:pPr>
              <a:buFontTx/>
              <a:buChar char="•"/>
            </a:pPr>
            <a:r>
              <a:rPr lang="en-GB"/>
              <a:t> osmoregulation</a:t>
            </a:r>
          </a:p>
          <a:p>
            <a:pPr>
              <a:buFontTx/>
              <a:buChar char="•"/>
            </a:pPr>
            <a:r>
              <a:rPr lang="en-GB"/>
              <a:t> regulation of salts in the body</a:t>
            </a:r>
          </a:p>
          <a:p>
            <a:pPr>
              <a:buFontTx/>
              <a:buChar char="•"/>
            </a:pPr>
            <a:r>
              <a:rPr lang="en-GB"/>
              <a:t> regulation of pH</a:t>
            </a:r>
          </a:p>
          <a:p>
            <a:pPr>
              <a:buFontTx/>
              <a:buChar char="•"/>
            </a:pPr>
            <a:r>
              <a:rPr lang="en-GB"/>
              <a:t> production of a hormone (EPO)</a:t>
            </a:r>
            <a:endParaRPr lang="en-US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5D61FC-3657-D944-BB0D-988F51FBA086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Paramecium</a:t>
            </a:r>
            <a:endParaRPr lang="th-TH">
              <a:latin typeface="Arial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Paramecium live in freshwater and have a problem of water being transported into them because of Osmosis. To ensure they don’t explode they have a contractile vacuole to expel water</a:t>
            </a:r>
          </a:p>
          <a:p>
            <a:pPr>
              <a:buFont typeface="Wingdings" charset="2"/>
              <a:buNone/>
            </a:pPr>
            <a:endParaRPr lang="th-TH">
              <a:latin typeface="Arial" charset="0"/>
            </a:endParaRPr>
          </a:p>
        </p:txBody>
      </p:sp>
      <p:pic>
        <p:nvPicPr>
          <p:cNvPr id="18436" name="Picture 5" descr="parameciu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4365625"/>
            <a:ext cx="3240088" cy="235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7" descr="contractileva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3879850"/>
            <a:ext cx="3816350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Kindney’s Function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458200" cy="4572000"/>
          </a:xfrm>
        </p:spPr>
        <p:txBody>
          <a:bodyPr/>
          <a:lstStyle/>
          <a:p>
            <a:r>
              <a:rPr lang="en-US" smtClean="0"/>
              <a:t>Remove Waste from blood:</a:t>
            </a:r>
          </a:p>
          <a:p>
            <a:pPr lvl="1"/>
            <a:r>
              <a:rPr lang="en-US" smtClean="0"/>
              <a:t>Salt</a:t>
            </a:r>
          </a:p>
          <a:p>
            <a:pPr lvl="1"/>
            <a:r>
              <a:rPr lang="en-US" smtClean="0"/>
              <a:t>Urea </a:t>
            </a:r>
          </a:p>
          <a:p>
            <a:pPr lvl="1"/>
            <a:r>
              <a:rPr lang="en-US" smtClean="0"/>
              <a:t>Concentrate Urine (remove water)</a:t>
            </a:r>
          </a:p>
          <a:p>
            <a:pPr lvl="1"/>
            <a:r>
              <a:rPr lang="en-US" smtClean="0"/>
              <a:t>Remove Ammonia </a:t>
            </a:r>
          </a:p>
          <a:p>
            <a:pPr lvl="2"/>
            <a:r>
              <a:rPr lang="en-US" smtClean="0"/>
              <a:t>Ammonia is neurotoxic. Marked brain damage is seen in cases of failure to to eliminate urea through the kidneys. The result of either of this event is a buildup of circulating levels of ammonium ion.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4191000"/>
          <a:ext cx="9144000" cy="3554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1425"/>
                <a:gridCol w="5762575"/>
              </a:tblGrid>
              <a:tr h="31378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Solution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79653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ISOTONIC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"</a:t>
                      </a:r>
                      <a:r>
                        <a:rPr lang="en-US" sz="2000" b="1" dirty="0" smtClean="0"/>
                        <a:t>ISO"</a:t>
                      </a:r>
                      <a:r>
                        <a:rPr lang="en-US" sz="2000" dirty="0" smtClean="0"/>
                        <a:t> means the same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If the concentration of solute (salt) is equal on both sides</a:t>
                      </a:r>
                    </a:p>
                    <a:p>
                      <a:r>
                        <a:rPr lang="en-US" sz="2000" dirty="0" smtClean="0"/>
                        <a:t>-No net movement of water</a:t>
                      </a:r>
                    </a:p>
                  </a:txBody>
                  <a:tcPr/>
                </a:tc>
              </a:tr>
              <a:tr h="107627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HYPOTONIC</a:t>
                      </a:r>
                    </a:p>
                    <a:p>
                      <a:r>
                        <a:rPr lang="en-US" sz="2000" dirty="0" smtClean="0"/>
                        <a:t>"</a:t>
                      </a:r>
                      <a:r>
                        <a:rPr lang="en-US" sz="2000" b="1" dirty="0" smtClean="0"/>
                        <a:t>HYPO"</a:t>
                      </a:r>
                      <a:r>
                        <a:rPr lang="en-US" sz="2000" dirty="0" smtClean="0"/>
                        <a:t> means less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 this case there are less solute (salt) molecules outside the cell</a:t>
                      </a:r>
                    </a:p>
                    <a:p>
                      <a:r>
                        <a:rPr lang="en-US" sz="2000" dirty="0" smtClean="0"/>
                        <a:t>-The cell will gain water and grow larger</a:t>
                      </a:r>
                    </a:p>
                  </a:txBody>
                  <a:tcPr/>
                </a:tc>
              </a:tr>
              <a:tr h="107627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HYPERTONIC</a:t>
                      </a:r>
                    </a:p>
                    <a:p>
                      <a:r>
                        <a:rPr lang="en-US" sz="2000" b="1" dirty="0" smtClean="0"/>
                        <a:t>"HYPER"</a:t>
                      </a:r>
                      <a:r>
                        <a:rPr lang="en-US" sz="2000" dirty="0" smtClean="0"/>
                        <a:t> means more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 word, in this case there are more solute (salt) molecules outside the cell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-The cell will lose water and shrink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0"/>
          <a:ext cx="6096000" cy="3091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2057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Hypotonic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Isotonic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Hypertonic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10339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13" name="Picture 7" descr="rbc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365125"/>
            <a:ext cx="14478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4" name="Picture 9" descr="rbc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365125"/>
            <a:ext cx="14478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5" name="Picture 10" descr="rbc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365125"/>
            <a:ext cx="14478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6" name="Picture 4" descr="z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2057400"/>
            <a:ext cx="5948363" cy="247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Paramecium</a:t>
            </a:r>
            <a:endParaRPr lang="th-TH">
              <a:latin typeface="Arial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Paramecium live in freshwater and have a problem of water being transported into them because of Osmosis. To ensure they don’t explode they have a contractile vacuole to expel water</a:t>
            </a:r>
          </a:p>
          <a:p>
            <a:pPr>
              <a:buFont typeface="Wingdings" charset="2"/>
              <a:buNone/>
            </a:pPr>
            <a:endParaRPr lang="th-TH">
              <a:latin typeface="Arial" charset="0"/>
            </a:endParaRPr>
          </a:p>
        </p:txBody>
      </p:sp>
      <p:pic>
        <p:nvPicPr>
          <p:cNvPr id="21508" name="Picture 5" descr="parameciu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4365625"/>
            <a:ext cx="3240088" cy="235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7" descr="contractileva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3879850"/>
            <a:ext cx="3816350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Planaria</a:t>
            </a:r>
            <a:endParaRPr lang="th-TH">
              <a:latin typeface="Arial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5127625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Planaria and other</a:t>
            </a:r>
            <a:r>
              <a:rPr lang="th-TH" sz="2800">
                <a:latin typeface="Arial" charset="0"/>
                <a:ea typeface="Angsana New" pitchFamily="18" charset="0"/>
                <a:cs typeface="Angsana New" pitchFamily="18" charset="0"/>
              </a:rPr>
              <a:t> </a:t>
            </a:r>
            <a:r>
              <a:rPr lang="en-US" sz="2800" b="1"/>
              <a:t>flatworms</a:t>
            </a:r>
            <a:r>
              <a:rPr lang="th-TH" sz="2800">
                <a:latin typeface="Arial" charset="0"/>
              </a:rPr>
              <a:t> </a:t>
            </a:r>
            <a:r>
              <a:rPr lang="en-US" sz="2800"/>
              <a:t>(</a:t>
            </a:r>
            <a:r>
              <a:rPr lang="en-US" sz="2400"/>
              <a:t>Phylum </a:t>
            </a:r>
            <a:r>
              <a:rPr lang="th-TH" sz="2400">
                <a:latin typeface="Arial" charset="0"/>
                <a:ea typeface="Angsana New" pitchFamily="18" charset="0"/>
                <a:cs typeface="Angsana New" pitchFamily="18" charset="0"/>
              </a:rPr>
              <a:t>Platyhelminthes</a:t>
            </a:r>
            <a:r>
              <a:rPr lang="en-US" sz="2400">
                <a:ea typeface="Angsana New" pitchFamily="18" charset="0"/>
                <a:cs typeface="Angsana New" pitchFamily="18" charset="0"/>
              </a:rPr>
              <a:t>)</a:t>
            </a:r>
            <a:r>
              <a:rPr lang="th-TH" sz="2800">
                <a:latin typeface="Arial" charset="0"/>
              </a:rPr>
              <a:t> </a:t>
            </a:r>
            <a:r>
              <a:rPr lang="en-US" sz="2800"/>
              <a:t>live in freshwater. </a:t>
            </a:r>
          </a:p>
          <a:p>
            <a:pPr>
              <a:lnSpc>
                <a:spcPct val="80000"/>
              </a:lnSpc>
            </a:pPr>
            <a:r>
              <a:rPr lang="en-US" sz="2800"/>
              <a:t>They have a special excretory system called the </a:t>
            </a:r>
            <a:r>
              <a:rPr lang="en-US" sz="2800">
                <a:solidFill>
                  <a:srgbClr val="FFFF66"/>
                </a:solidFill>
              </a:rPr>
              <a:t>flame cell</a:t>
            </a:r>
            <a:r>
              <a:rPr lang="en-US" sz="2800"/>
              <a:t>, which is the simplest animal that has a dedicated excretory system. The beating of these </a:t>
            </a:r>
            <a:r>
              <a:rPr lang="en-US" sz="2800">
                <a:solidFill>
                  <a:srgbClr val="FFFF66"/>
                </a:solidFill>
              </a:rPr>
              <a:t>cilia</a:t>
            </a:r>
            <a:r>
              <a:rPr lang="en-US" sz="2800"/>
              <a:t> resemble a flame, giving the cell its name</a:t>
            </a:r>
            <a:r>
              <a:rPr lang="th-TH" sz="2800">
                <a:latin typeface="Arial" charset="0"/>
              </a:rPr>
              <a:t>. </a:t>
            </a:r>
          </a:p>
        </p:txBody>
      </p:sp>
      <p:pic>
        <p:nvPicPr>
          <p:cNvPr id="22532" name="Picture 5" descr="44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163" y="1773238"/>
            <a:ext cx="3779837" cy="358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7" descr="image%3Fid%3D33746%26rendTypeId%3D4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2668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9" descr="raja-ampat-flatworms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924800" y="0"/>
            <a:ext cx="12192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11" descr="bipaliumkewense2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651625" y="0"/>
            <a:ext cx="13049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13" descr="pseudoceros-ferrugineus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258888" y="0"/>
            <a:ext cx="100965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752</Words>
  <Application>Microsoft Macintosh PowerPoint</Application>
  <PresentationFormat>On-screen Show (4:3)</PresentationFormat>
  <Paragraphs>80</Paragraphs>
  <Slides>21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Waste and Water  Regulation Evolution </vt:lpstr>
      <vt:lpstr>Animal’s Urinary and Osmoregulatory systems</vt:lpstr>
      <vt:lpstr>Your Goal</vt:lpstr>
      <vt:lpstr>Roles of the kidney</vt:lpstr>
      <vt:lpstr>Paramecium</vt:lpstr>
      <vt:lpstr>Kindney’s Function</vt:lpstr>
      <vt:lpstr>Slide 7</vt:lpstr>
      <vt:lpstr>Paramecium</vt:lpstr>
      <vt:lpstr>Planaria</vt:lpstr>
      <vt:lpstr>Insects</vt:lpstr>
      <vt:lpstr>Evolution of the Kidney</vt:lpstr>
      <vt:lpstr>Evolution of the Kidney</vt:lpstr>
      <vt:lpstr>Kidneys and Freshwater Fish</vt:lpstr>
      <vt:lpstr>Freshwater fish</vt:lpstr>
      <vt:lpstr>Saltwater fish (Marine bony fish)</vt:lpstr>
      <vt:lpstr>Saltwater Fish </vt:lpstr>
      <vt:lpstr>Amphibians</vt:lpstr>
      <vt:lpstr>Amphibians</vt:lpstr>
      <vt:lpstr>Terrestrial (Land) Reptiles</vt:lpstr>
      <vt:lpstr>Slide 20</vt:lpstr>
      <vt:lpstr>Birds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Waste and Water  Regulation Evolution </dc:title>
  <dc:creator>None</dc:creator>
  <cp:lastModifiedBy>None</cp:lastModifiedBy>
  <cp:revision>1</cp:revision>
  <dcterms:created xsi:type="dcterms:W3CDTF">2012-11-30T17:06:24Z</dcterms:created>
  <dcterms:modified xsi:type="dcterms:W3CDTF">2012-11-30T17:09:22Z</dcterms:modified>
</cp:coreProperties>
</file>