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s/slide8.xml" ContentType="application/vnd.openxmlformats-officedocument.presentationml.slide+xml"/>
  <Override PartName="/ppt/notesSlides/notesSlide2.xml" ContentType="application/vnd.openxmlformats-officedocument.presentationml.notesSlide+xml"/>
  <Override PartName="/ppt/presentation.xml" ContentType="application/vnd.openxmlformats-officedocument.presentationml.presentation.main+xml"/>
  <Override PartName="/ppt/notesSlides/notesSlide9.xml" ContentType="application/vnd.openxmlformats-officedocument.presentationml.notesSlide+xml"/>
  <Override PartName="/ppt/slides/slide6.xml" ContentType="application/vnd.openxmlformats-officedocument.presentationml.slide+xml"/>
  <Override PartName="/ppt/notesMasters/notesMaster1.xml" ContentType="application/vnd.openxmlformats-officedocument.presentationml.notesMaster+xml"/>
  <Default Extension="gif" ContentType="image/gif"/>
  <Override PartName="/ppt/slideLayouts/slideLayout5.xml" ContentType="application/vnd.openxmlformats-officedocument.presentationml.slideLayout+xml"/>
  <Override PartName="/ppt/slides/slide4.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54"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45" d="100"/>
          <a:sy n="45" d="100"/>
        </p:scale>
        <p:origin x="-1312"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31"/>
        <p:cNvGrpSpPr/>
        <p:nvPr/>
      </p:nvGrpSpPr>
      <p:grpSpPr>
        <a:xfrm>
          <a:off x="0" y="0"/>
          <a:ext cx="0" cy="0"/>
          <a:chOff x="0" y="0"/>
          <a:chExt cx="0" cy="0"/>
        </a:xfrm>
      </p:grpSpPr>
      <p:sp>
        <p:nvSpPr>
          <p:cNvPr id="32" name="Shape 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 name="Shape 33"/>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39"/>
        <p:cNvGrpSpPr/>
        <p:nvPr/>
      </p:nvGrpSpPr>
      <p:grpSpPr>
        <a:xfrm>
          <a:off x="0" y="0"/>
          <a:ext cx="0" cy="0"/>
          <a:chOff x="0" y="0"/>
          <a:chExt cx="0" cy="0"/>
        </a:xfrm>
      </p:grpSpPr>
      <p:sp>
        <p:nvSpPr>
          <p:cNvPr id="40" name="Shape 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 name="Shape 41"/>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47"/>
        <p:cNvGrpSpPr/>
        <p:nvPr/>
      </p:nvGrpSpPr>
      <p:grpSpPr>
        <a:xfrm>
          <a:off x="0" y="0"/>
          <a:ext cx="0" cy="0"/>
          <a:chOff x="0" y="0"/>
          <a:chExt cx="0" cy="0"/>
        </a:xfrm>
      </p:grpSpPr>
      <p:sp>
        <p:nvSpPr>
          <p:cNvPr id="48" name="Shape 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9" name="Shape 4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 name="Shape 55"/>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itle" type="title">
  <p:cSld name="title">
    <p:spTree>
      <p:nvGrpSpPr>
        <p:cNvPr id="1" name="Shape 7"/>
        <p:cNvGrpSpPr/>
        <p:nvPr/>
      </p:nvGrpSpPr>
      <p:grpSpPr>
        <a:xfrm>
          <a:off x="0" y="0"/>
          <a:ext cx="0" cy="0"/>
          <a:chOff x="0" y="0"/>
          <a:chExt cx="0" cy="0"/>
        </a:xfrm>
      </p:grpSpPr>
      <p:sp>
        <p:nvSpPr>
          <p:cNvPr id="8" name="Shape 8"/>
          <p:cNvSpPr txBox="1">
            <a:spLocks noGrp="1"/>
          </p:cNvSpPr>
          <p:nvPr>
            <p:ph type="subTitle" idx="1"/>
          </p:nvPr>
        </p:nvSpPr>
        <p:spPr>
          <a:xfrm>
            <a:off x="685800" y="3786737"/>
            <a:ext cx="7772400" cy="1046400"/>
          </a:xfrm>
          <a:prstGeom prst="rect">
            <a:avLst/>
          </a:prstGeom>
          <a:noFill/>
          <a:ln>
            <a:noFill/>
          </a:ln>
        </p:spPr>
        <p:txBody>
          <a:bodyPr lIns="91425" tIns="91425" rIns="91425" bIns="91425" anchor="t" anchorCtr="0"/>
          <a:lstStyle>
            <a:lvl1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1pPr>
            <a:lvl2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2pPr>
            <a:lvl3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3pPr>
            <a:lvl4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4pPr>
            <a:lvl5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5pPr>
            <a:lvl6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6pPr>
            <a:lvl7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7pPr>
            <a:lvl8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8pPr>
            <a:lvl9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9pPr>
          </a:lstStyle>
          <a:p>
            <a:endParaRPr/>
          </a:p>
        </p:txBody>
      </p:sp>
      <p:sp>
        <p:nvSpPr>
          <p:cNvPr id="9" name="Shape 9"/>
          <p:cNvSpPr txBox="1">
            <a:spLocks noGrp="1"/>
          </p:cNvSpPr>
          <p:nvPr>
            <p:ph type="ctrTitle"/>
          </p:nvPr>
        </p:nvSpPr>
        <p:spPr>
          <a:xfrm>
            <a:off x="685800" y="2111123"/>
            <a:ext cx="7772400" cy="1546500"/>
          </a:xfrm>
          <a:prstGeom prst="rect">
            <a:avLst/>
          </a:prstGeom>
          <a:noFill/>
          <a:ln>
            <a:noFill/>
          </a:ln>
        </p:spPr>
        <p:txBody>
          <a:bodyPr lIns="91425" tIns="91425" rIns="91425" bIns="91425" anchor="b" anchorCtr="0"/>
          <a:lstStyle>
            <a:lvl1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1pPr>
            <a:lvl2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2pPr>
            <a:lvl3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3pPr>
            <a:lvl4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4pPr>
            <a:lvl5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5pPr>
            <a:lvl6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6pPr>
            <a:lvl7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7pPr>
            <a:lvl8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8pPr>
            <a:lvl9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x" type="tx">
  <p:cSld name="tx">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2" name="Shape 12"/>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woColTx" type="twoColTx">
  <p:cSld name="twoColTx">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5" name="Shape 15"/>
          <p:cNvSpPr txBox="1">
            <a:spLocks noGrp="1"/>
          </p:cNvSpPr>
          <p:nvPr>
            <p:ph type="body" idx="1"/>
          </p:nvPr>
        </p:nvSpPr>
        <p:spPr>
          <a:xfrm>
            <a:off x="457200"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16" name="Shape 16"/>
          <p:cNvSpPr txBox="1">
            <a:spLocks noGrp="1"/>
          </p:cNvSpPr>
          <p:nvPr>
            <p:ph type="body" idx="2"/>
          </p:nvPr>
        </p:nvSpPr>
        <p:spPr>
          <a:xfrm>
            <a:off x="4692273"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itleOnly" type="titleOnly">
  <p:cSld name="titleOnl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CAPTION_ONLY">
  <p:cSld name="CAPTION_ONLY">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5875078"/>
            <a:ext cx="8229600" cy="692700"/>
          </a:xfrm>
          <a:prstGeom prst="rect">
            <a:avLst/>
          </a:prstGeom>
          <a:noFill/>
          <a:ln>
            <a:noFill/>
          </a:ln>
        </p:spPr>
        <p:txBody>
          <a:bodyPr lIns="91425" tIns="91425" rIns="91425" bIns="91425" anchor="t" anchorCtr="0"/>
          <a:lstStyle>
            <a:lvl1pPr marL="285750" indent="-285750" algn="ctr" rtl="0">
              <a:lnSpc>
                <a:spcPct val="100000"/>
              </a:lnSpc>
              <a:spcBef>
                <a:spcPts val="0"/>
              </a:spcBef>
              <a:spcAft>
                <a:spcPts val="0"/>
              </a:spcAft>
              <a:buClr>
                <a:schemeClr val="dk1"/>
              </a:buClr>
              <a:buSzPct val="166666"/>
              <a:buFont typeface="Arial"/>
              <a:buChar char="•"/>
              <a:defRPr sz="1800">
                <a:solidFill>
                  <a:schemeClr val="dk1"/>
                </a:solidFill>
              </a:defRPr>
            </a:lvl1pPr>
            <a:lvl2pPr marL="285750" indent="-285750" algn="ctr" rtl="0">
              <a:lnSpc>
                <a:spcPct val="100000"/>
              </a:lnSpc>
              <a:spcBef>
                <a:spcPts val="0"/>
              </a:spcBef>
              <a:spcAft>
                <a:spcPts val="0"/>
              </a:spcAft>
              <a:buClr>
                <a:schemeClr val="dk1"/>
              </a:buClr>
              <a:buSzPct val="100000"/>
              <a:buFont typeface="Courier New"/>
              <a:buChar char="o"/>
              <a:defRPr sz="1800">
                <a:solidFill>
                  <a:schemeClr val="dk1"/>
                </a:solidFill>
              </a:defRPr>
            </a:lvl2pPr>
            <a:lvl3pPr marL="285750" indent="-285750" algn="ctr" rtl="0">
              <a:lnSpc>
                <a:spcPct val="100000"/>
              </a:lnSpc>
              <a:spcBef>
                <a:spcPts val="0"/>
              </a:spcBef>
              <a:spcAft>
                <a:spcPts val="0"/>
              </a:spcAft>
              <a:buClr>
                <a:schemeClr val="dk1"/>
              </a:buClr>
              <a:buSzPct val="100000"/>
              <a:buFont typeface="Wingdings"/>
              <a:buChar char="§"/>
              <a:defRPr sz="1800">
                <a:solidFill>
                  <a:schemeClr val="dk1"/>
                </a:solidFill>
              </a:defRPr>
            </a:lvl3pPr>
            <a:lvl4pPr marL="285750" indent="-285750" algn="ctr" rtl="0">
              <a:lnSpc>
                <a:spcPct val="100000"/>
              </a:lnSpc>
              <a:spcBef>
                <a:spcPts val="0"/>
              </a:spcBef>
              <a:spcAft>
                <a:spcPts val="0"/>
              </a:spcAft>
              <a:buClr>
                <a:schemeClr val="dk1"/>
              </a:buClr>
              <a:buSzPct val="166666"/>
              <a:buFont typeface="Arial"/>
              <a:buChar char="•"/>
              <a:defRPr sz="1800">
                <a:solidFill>
                  <a:schemeClr val="dk1"/>
                </a:solidFill>
              </a:defRPr>
            </a:lvl4pPr>
            <a:lvl5pPr marL="285750" indent="-285750" algn="ctr" rtl="0">
              <a:lnSpc>
                <a:spcPct val="100000"/>
              </a:lnSpc>
              <a:spcBef>
                <a:spcPts val="0"/>
              </a:spcBef>
              <a:spcAft>
                <a:spcPts val="0"/>
              </a:spcAft>
              <a:buClr>
                <a:schemeClr val="dk1"/>
              </a:buClr>
              <a:buSzPct val="100000"/>
              <a:buFont typeface="Courier New"/>
              <a:buChar char="o"/>
              <a:defRPr sz="1800">
                <a:solidFill>
                  <a:schemeClr val="dk1"/>
                </a:solidFill>
              </a:defRPr>
            </a:lvl5pPr>
            <a:lvl6pPr marL="285750" indent="-285750" algn="ctr" rtl="0">
              <a:lnSpc>
                <a:spcPct val="100000"/>
              </a:lnSpc>
              <a:spcBef>
                <a:spcPts val="0"/>
              </a:spcBef>
              <a:spcAft>
                <a:spcPts val="0"/>
              </a:spcAft>
              <a:buClr>
                <a:schemeClr val="dk1"/>
              </a:buClr>
              <a:buSzPct val="100000"/>
              <a:buFont typeface="Wingdings"/>
              <a:buChar char="§"/>
              <a:defRPr sz="1800">
                <a:solidFill>
                  <a:schemeClr val="dk1"/>
                </a:solidFill>
              </a:defRPr>
            </a:lvl6pPr>
            <a:lvl7pPr marL="285750" indent="-285750" algn="ctr" rtl="0">
              <a:lnSpc>
                <a:spcPct val="100000"/>
              </a:lnSpc>
              <a:spcBef>
                <a:spcPts val="0"/>
              </a:spcBef>
              <a:spcAft>
                <a:spcPts val="0"/>
              </a:spcAft>
              <a:buClr>
                <a:schemeClr val="dk1"/>
              </a:buClr>
              <a:buSzPct val="166666"/>
              <a:buFont typeface="Arial"/>
              <a:buChar char="•"/>
              <a:defRPr sz="1800">
                <a:solidFill>
                  <a:schemeClr val="dk1"/>
                </a:solidFill>
              </a:defRPr>
            </a:lvl7pPr>
            <a:lvl8pPr marL="285750" indent="-285750" algn="ctr" rtl="0">
              <a:lnSpc>
                <a:spcPct val="100000"/>
              </a:lnSpc>
              <a:spcBef>
                <a:spcPts val="0"/>
              </a:spcBef>
              <a:spcAft>
                <a:spcPts val="0"/>
              </a:spcAft>
              <a:buClr>
                <a:schemeClr val="dk1"/>
              </a:buClr>
              <a:buSzPct val="100000"/>
              <a:buFont typeface="Courier New"/>
              <a:buChar char="o"/>
              <a:defRPr sz="1800">
                <a:solidFill>
                  <a:schemeClr val="dk1"/>
                </a:solidFill>
              </a:defRPr>
            </a:lvl8pPr>
            <a:lvl9pPr marL="285750" indent="-285750" algn="ctr" rtl="0">
              <a:lnSpc>
                <a:spcPct val="100000"/>
              </a:lnSpc>
              <a:spcBef>
                <a:spcPts val="0"/>
              </a:spcBef>
              <a:spcAft>
                <a:spcPts val="0"/>
              </a:spcAft>
              <a:buClr>
                <a:schemeClr val="dk1"/>
              </a:buClr>
              <a:buSzPct val="100000"/>
              <a:buFont typeface="Wingdings"/>
              <a:buChar char="§"/>
              <a:defRPr sz="1800">
                <a:solidFill>
                  <a:schemeClr val="dk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blank"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a:gsLst>
            <a:gs pos="0">
              <a:schemeClr val="lt1"/>
            </a:gs>
            <a:gs pos="30000">
              <a:schemeClr val="lt1"/>
            </a:gs>
            <a:gs pos="100000">
              <a:schemeClr val="lt2"/>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1pPr>
            <a:lvl2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2pPr>
            <a:lvl3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3pPr>
            <a:lvl4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4pPr>
            <a:lvl5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5pPr>
            <a:lvl6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6pPr>
            <a:lvl7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7pPr>
            <a:lvl8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8pPr>
            <a:lvl9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marL="342900" indent="-342900" algn="l" rtl="0">
              <a:spcBef>
                <a:spcPts val="600"/>
              </a:spcBef>
              <a:buClr>
                <a:srgbClr val="000000"/>
              </a:buClr>
              <a:buSzPct val="166666"/>
              <a:buFont typeface="Arial"/>
              <a:buChar char="•"/>
              <a:defRPr sz="3000" b="0" i="0" u="none" strike="noStrike" cap="none" baseline="0">
                <a:solidFill>
                  <a:srgbClr val="000000"/>
                </a:solidFill>
                <a:latin typeface="Arial"/>
                <a:ea typeface="Arial"/>
                <a:cs typeface="Arial"/>
                <a:sym typeface="Arial"/>
              </a:defRPr>
            </a:lvl1pPr>
            <a:lvl2pPr marL="742950" indent="-285750" algn="l" rtl="0">
              <a:spcBef>
                <a:spcPts val="480"/>
              </a:spcBef>
              <a:buClr>
                <a:srgbClr val="000000"/>
              </a:buClr>
              <a:buSzPct val="100000"/>
              <a:buFont typeface="Courier New"/>
              <a:buChar char="o"/>
              <a:defRPr sz="2400" b="0" i="0" u="none" strike="noStrike" cap="none" baseline="0">
                <a:solidFill>
                  <a:srgbClr val="000000"/>
                </a:solidFill>
                <a:latin typeface="Arial"/>
                <a:ea typeface="Arial"/>
                <a:cs typeface="Arial"/>
                <a:sym typeface="Arial"/>
              </a:defRPr>
            </a:lvl2pPr>
            <a:lvl3pPr marL="1143000" indent="-228600" algn="l" rtl="0">
              <a:spcBef>
                <a:spcPts val="480"/>
              </a:spcBef>
              <a:buClr>
                <a:srgbClr val="000000"/>
              </a:buClr>
              <a:buSzPct val="100000"/>
              <a:buFont typeface="Wingdings"/>
              <a:buChar char="§"/>
              <a:defRPr sz="2400" b="0" i="0" u="none" strike="noStrike" cap="none" baseline="0">
                <a:solidFill>
                  <a:srgbClr val="000000"/>
                </a:solidFill>
                <a:latin typeface="Arial"/>
                <a:ea typeface="Arial"/>
                <a:cs typeface="Arial"/>
                <a:sym typeface="Arial"/>
              </a:defRPr>
            </a:lvl3pPr>
            <a:lvl4pPr marL="1600200" indent="-228600" algn="l" rtl="0">
              <a:spcBef>
                <a:spcPts val="360"/>
              </a:spcBef>
              <a:buClr>
                <a:srgbClr val="000000"/>
              </a:buClr>
              <a:buSzPct val="166666"/>
              <a:buFont typeface="Arial"/>
              <a:buChar char="•"/>
              <a:defRPr sz="1800" b="0" i="0" u="none" strike="noStrike" cap="none" baseline="0">
                <a:solidFill>
                  <a:srgbClr val="000000"/>
                </a:solidFill>
                <a:latin typeface="Arial"/>
                <a:ea typeface="Arial"/>
                <a:cs typeface="Arial"/>
                <a:sym typeface="Arial"/>
              </a:defRPr>
            </a:lvl4pPr>
            <a:lvl5pPr marL="2057400" indent="-228600" algn="l" rtl="0">
              <a:spcBef>
                <a:spcPts val="360"/>
              </a:spcBef>
              <a:buClr>
                <a:srgbClr val="000000"/>
              </a:buClr>
              <a:buSzPct val="100000"/>
              <a:buFont typeface="Courier New"/>
              <a:buChar char="o"/>
              <a:defRPr sz="1800" b="0" i="0" u="none" strike="noStrike" cap="none" baseline="0">
                <a:solidFill>
                  <a:srgbClr val="000000"/>
                </a:solidFill>
                <a:latin typeface="Arial"/>
                <a:ea typeface="Arial"/>
                <a:cs typeface="Arial"/>
                <a:sym typeface="Arial"/>
              </a:defRPr>
            </a:lvl5pPr>
            <a:lvl6pPr marL="2514600" indent="-228600" algn="l" rtl="0">
              <a:spcBef>
                <a:spcPts val="360"/>
              </a:spcBef>
              <a:buClr>
                <a:srgbClr val="000000"/>
              </a:buClr>
              <a:buSzPct val="100000"/>
              <a:buFont typeface="Wingdings"/>
              <a:buChar char="§"/>
              <a:defRPr sz="1800" b="0" i="0" u="none" strike="noStrike" cap="none" baseline="0">
                <a:solidFill>
                  <a:srgbClr val="000000"/>
                </a:solidFill>
                <a:latin typeface="Arial"/>
                <a:ea typeface="Arial"/>
                <a:cs typeface="Arial"/>
                <a:sym typeface="Arial"/>
              </a:defRPr>
            </a:lvl6pPr>
            <a:lvl7pPr marL="2971800" indent="-228600" algn="l" rtl="0">
              <a:spcBef>
                <a:spcPts val="360"/>
              </a:spcBef>
              <a:buClr>
                <a:srgbClr val="000000"/>
              </a:buClr>
              <a:buSzPct val="166666"/>
              <a:buFont typeface="Arial"/>
              <a:buChar char="•"/>
              <a:defRPr sz="1800" b="0" i="0" u="none" strike="noStrike" cap="none" baseline="0">
                <a:solidFill>
                  <a:srgbClr val="000000"/>
                </a:solidFill>
                <a:latin typeface="Arial"/>
                <a:ea typeface="Arial"/>
                <a:cs typeface="Arial"/>
                <a:sym typeface="Arial"/>
              </a:defRPr>
            </a:lvl7pPr>
            <a:lvl8pPr marL="3429000" indent="-228600" algn="l" rtl="0">
              <a:spcBef>
                <a:spcPts val="360"/>
              </a:spcBef>
              <a:buClr>
                <a:srgbClr val="000000"/>
              </a:buClr>
              <a:buSzPct val="100000"/>
              <a:buFont typeface="Courier New"/>
              <a:buChar char="o"/>
              <a:defRPr sz="1800" b="0" i="0" u="none" strike="noStrike" cap="none" baseline="0">
                <a:solidFill>
                  <a:srgbClr val="000000"/>
                </a:solidFill>
                <a:latin typeface="Arial"/>
                <a:ea typeface="Arial"/>
                <a:cs typeface="Arial"/>
                <a:sym typeface="Arial"/>
              </a:defRPr>
            </a:lvl8pPr>
            <a:lvl9pPr marL="3886200" indent="-228600" algn="l" rtl="0">
              <a:spcBef>
                <a:spcPts val="360"/>
              </a:spcBef>
              <a:buClr>
                <a:srgbClr val="000000"/>
              </a:buClr>
              <a:buSzPct val="100000"/>
              <a:buFont typeface="Wingdings"/>
              <a:buChar char="§"/>
              <a:defRPr sz="1800" b="0" i="0" u="none" strike="noStrike" cap="none" baseline="0">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hyperlink" Target="http://www.youtube.com/watch?v=7dx2CUMtZ-0" TargetMode="External"/><Relationship Id="rId6"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gif"/><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image" Target="../media/image8.jpeg"/><Relationship Id="rId5" Type="http://schemas.openxmlformats.org/officeDocument/2006/relationships/hyperlink" Target="http://www.youtube.com/watch?v=aLgFAd7fBME" TargetMode="External"/><Relationship Id="rId6"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4" Type="http://schemas.openxmlformats.org/officeDocument/2006/relationships/image" Target="../media/image11.jpe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www.ted.com/talks/edith_widder_glowing_life_in_an_underwater_world.html" TargetMode="External"/><Relationship Id="rId4" Type="http://schemas.openxmlformats.org/officeDocument/2006/relationships/image" Target="../media/image12.jpeg"/><Relationship Id="rId5" Type="http://schemas.openxmlformats.org/officeDocument/2006/relationships/image" Target="../media/image13.jpe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5.jpeg"/><Relationship Id="rId5" Type="http://schemas.openxmlformats.org/officeDocument/2006/relationships/hyperlink" Target="http://videos.howstuffworks.com/discovery/28100-perfect-predators-the-bull-sharks-lateral-line-video.htm"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685800" y="2111123"/>
            <a:ext cx="7772400" cy="1546474"/>
          </a:xfrm>
          <a:prstGeom prst="rect">
            <a:avLst/>
          </a:prstGeom>
        </p:spPr>
        <p:txBody>
          <a:bodyPr lIns="91425" tIns="91425" rIns="91425" bIns="91425" anchor="b" anchorCtr="0">
            <a:spAutoFit/>
          </a:bodyPr>
          <a:lstStyle/>
          <a:p>
            <a:pPr>
              <a:buNone/>
            </a:pPr>
            <a:r>
              <a:rPr lang="en"/>
              <a:t>Forms of Animal Communication</a:t>
            </a:r>
          </a:p>
        </p:txBody>
      </p:sp>
      <p:sp>
        <p:nvSpPr>
          <p:cNvPr id="24" name="Shape 24"/>
          <p:cNvSpPr txBox="1">
            <a:spLocks noGrp="1"/>
          </p:cNvSpPr>
          <p:nvPr>
            <p:ph type="subTitle" idx="1"/>
          </p:nvPr>
        </p:nvSpPr>
        <p:spPr>
          <a:xfrm>
            <a:off x="685800" y="3786737"/>
            <a:ext cx="7772400" cy="1569630"/>
          </a:xfrm>
          <a:prstGeom prst="rect">
            <a:avLst/>
          </a:prstGeom>
        </p:spPr>
        <p:txBody>
          <a:bodyPr lIns="91425" tIns="91425" rIns="91425" bIns="91425" anchor="t" anchorCtr="0">
            <a:spAutoFit/>
          </a:bodyPr>
          <a:lstStyle/>
          <a:p>
            <a:pPr>
              <a:buNone/>
            </a:pPr>
            <a:r>
              <a:rPr lang="en" dirty="0"/>
              <a:t>By Sam </a:t>
            </a:r>
            <a:r>
              <a:rPr lang="en" dirty="0" smtClean="0"/>
              <a:t>Robinson</a:t>
            </a:r>
            <a:endParaRPr lang="en-US" dirty="0" smtClean="0"/>
          </a:p>
          <a:p>
            <a:pPr>
              <a:buNone/>
            </a:pPr>
            <a:r>
              <a:rPr lang="en-US" dirty="0" smtClean="0"/>
              <a:t>&amp; </a:t>
            </a:r>
          </a:p>
          <a:p>
            <a:pPr>
              <a:buNone/>
            </a:pPr>
            <a:r>
              <a:rPr lang="en-US" dirty="0" smtClean="0"/>
              <a:t>Zannie </a:t>
            </a:r>
            <a:endParaRPr lang="en" dirty="0"/>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28"/>
        <p:cNvGrpSpPr/>
        <p:nvPr/>
      </p:nvGrpSpPr>
      <p:grpSpPr>
        <a:xfrm>
          <a:off x="0" y="0"/>
          <a:ext cx="0" cy="0"/>
          <a:chOff x="0" y="0"/>
          <a:chExt cx="0" cy="0"/>
        </a:xfrm>
      </p:grpSpPr>
      <p:sp>
        <p:nvSpPr>
          <p:cNvPr id="29" name="Shape 29"/>
          <p:cNvSpPr txBox="1">
            <a:spLocks noGrp="1"/>
          </p:cNvSpPr>
          <p:nvPr>
            <p:ph type="body" idx="1"/>
          </p:nvPr>
        </p:nvSpPr>
        <p:spPr>
          <a:xfrm>
            <a:off x="457200" y="361950"/>
            <a:ext cx="8229600" cy="6058037"/>
          </a:xfrm>
          <a:prstGeom prst="rect">
            <a:avLst/>
          </a:prstGeom>
        </p:spPr>
        <p:txBody>
          <a:bodyPr lIns="91425" tIns="91425" rIns="91425" bIns="91425" anchor="t" anchorCtr="0">
            <a:spAutoFit/>
          </a:bodyPr>
          <a:lstStyle/>
          <a:p>
            <a:pPr>
              <a:buNone/>
            </a:pPr>
            <a:r>
              <a:rPr lang="en-US" dirty="0" smtClean="0"/>
              <a:t>A</a:t>
            </a:r>
            <a:r>
              <a:rPr lang="en" dirty="0" smtClean="0"/>
              <a:t>nimals communicate</a:t>
            </a:r>
            <a:r>
              <a:rPr lang="en-US" dirty="0" smtClean="0"/>
              <a:t>:</a:t>
            </a:r>
            <a:r>
              <a:rPr lang="en" dirty="0" smtClean="0"/>
              <a:t> </a:t>
            </a:r>
            <a:endParaRPr lang="en-US" dirty="0" smtClean="0"/>
          </a:p>
          <a:p>
            <a:r>
              <a:rPr lang="en-US" dirty="0" smtClean="0"/>
              <a:t>P</a:t>
            </a:r>
            <a:r>
              <a:rPr lang="en" dirty="0" smtClean="0"/>
              <a:t>urposes</a:t>
            </a:r>
            <a:endParaRPr lang="en-US" dirty="0" smtClean="0"/>
          </a:p>
          <a:p>
            <a:pPr lvl="1"/>
            <a:r>
              <a:rPr lang="en-US" dirty="0" smtClean="0"/>
              <a:t>A</a:t>
            </a:r>
            <a:r>
              <a:rPr lang="en" dirty="0" smtClean="0"/>
              <a:t>lerting </a:t>
            </a:r>
            <a:r>
              <a:rPr lang="en" dirty="0"/>
              <a:t>other members of the species of danger, </a:t>
            </a:r>
            <a:endParaRPr lang="en-US" dirty="0" smtClean="0"/>
          </a:p>
          <a:p>
            <a:pPr lvl="1"/>
            <a:r>
              <a:rPr lang="en" dirty="0" smtClean="0"/>
              <a:t>to </a:t>
            </a:r>
            <a:r>
              <a:rPr lang="en" dirty="0"/>
              <a:t>asking another member for help, </a:t>
            </a:r>
            <a:endParaRPr lang="en-US" dirty="0" smtClean="0"/>
          </a:p>
          <a:p>
            <a:pPr lvl="1"/>
            <a:r>
              <a:rPr lang="en-US" dirty="0" smtClean="0"/>
              <a:t>S</a:t>
            </a:r>
            <a:r>
              <a:rPr lang="en" dirty="0" smtClean="0"/>
              <a:t>imply </a:t>
            </a:r>
            <a:r>
              <a:rPr lang="en" dirty="0"/>
              <a:t>conversing. </a:t>
            </a:r>
            <a:endParaRPr lang="en-US" dirty="0" smtClean="0"/>
          </a:p>
          <a:p>
            <a:r>
              <a:rPr lang="en-US" dirty="0" smtClean="0"/>
              <a:t>F</a:t>
            </a:r>
            <a:r>
              <a:rPr lang="en" dirty="0" smtClean="0"/>
              <a:t>orms </a:t>
            </a:r>
            <a:r>
              <a:rPr lang="en" dirty="0"/>
              <a:t>of communication: </a:t>
            </a:r>
            <a:endParaRPr lang="en-US" dirty="0" smtClean="0"/>
          </a:p>
          <a:p>
            <a:pPr marL="914400" lvl="1" indent="-457200">
              <a:buFont typeface="+mj-lt"/>
              <a:buAutoNum type="arabicPeriod"/>
            </a:pPr>
            <a:r>
              <a:rPr lang="en" dirty="0" smtClean="0"/>
              <a:t>gestures</a:t>
            </a:r>
            <a:r>
              <a:rPr lang="en" dirty="0"/>
              <a:t>, </a:t>
            </a:r>
            <a:endParaRPr lang="en-US" dirty="0" smtClean="0"/>
          </a:p>
          <a:p>
            <a:pPr marL="914400" lvl="1" indent="-457200">
              <a:buFont typeface="+mj-lt"/>
              <a:buAutoNum type="arabicPeriod"/>
            </a:pPr>
            <a:r>
              <a:rPr lang="en" dirty="0" smtClean="0"/>
              <a:t>facial </a:t>
            </a:r>
            <a:r>
              <a:rPr lang="en" dirty="0"/>
              <a:t>expressions, </a:t>
            </a:r>
            <a:endParaRPr lang="en-US" dirty="0" smtClean="0"/>
          </a:p>
          <a:p>
            <a:pPr marL="914400" lvl="1" indent="-457200">
              <a:buFont typeface="+mj-lt"/>
              <a:buAutoNum type="arabicPeriod"/>
            </a:pPr>
            <a:r>
              <a:rPr lang="en" dirty="0" smtClean="0"/>
              <a:t>gaze</a:t>
            </a:r>
            <a:r>
              <a:rPr lang="en" dirty="0"/>
              <a:t>, </a:t>
            </a:r>
            <a:endParaRPr lang="en-US" dirty="0" smtClean="0"/>
          </a:p>
          <a:p>
            <a:pPr marL="914400" lvl="1" indent="-457200">
              <a:buFont typeface="+mj-lt"/>
              <a:buAutoNum type="arabicPeriod"/>
            </a:pPr>
            <a:r>
              <a:rPr lang="en" dirty="0" smtClean="0"/>
              <a:t>vocalization</a:t>
            </a:r>
            <a:r>
              <a:rPr lang="en" dirty="0"/>
              <a:t>, </a:t>
            </a:r>
            <a:endParaRPr lang="en-US" dirty="0" smtClean="0"/>
          </a:p>
          <a:p>
            <a:pPr marL="914400" lvl="1" indent="-457200">
              <a:buFont typeface="+mj-lt"/>
              <a:buAutoNum type="arabicPeriod"/>
            </a:pPr>
            <a:r>
              <a:rPr lang="en" dirty="0" smtClean="0"/>
              <a:t>olfactory </a:t>
            </a:r>
            <a:r>
              <a:rPr lang="en" dirty="0"/>
              <a:t>communication, </a:t>
            </a:r>
            <a:endParaRPr lang="en-US" dirty="0" smtClean="0"/>
          </a:p>
          <a:p>
            <a:pPr marL="914400" lvl="1" indent="-457200">
              <a:buFont typeface="+mj-lt"/>
              <a:buAutoNum type="arabicPeriod"/>
            </a:pPr>
            <a:r>
              <a:rPr lang="en" dirty="0" smtClean="0"/>
              <a:t>bioluminescence</a:t>
            </a:r>
            <a:r>
              <a:rPr lang="en" dirty="0"/>
              <a:t>, </a:t>
            </a:r>
            <a:endParaRPr lang="en-US" dirty="0" smtClean="0"/>
          </a:p>
          <a:p>
            <a:pPr marL="914400" lvl="1" indent="-457200">
              <a:buFont typeface="+mj-lt"/>
              <a:buAutoNum type="arabicPeriod"/>
            </a:pPr>
            <a:r>
              <a:rPr lang="en" dirty="0" smtClean="0"/>
              <a:t>electrocommunication</a:t>
            </a:r>
            <a:r>
              <a:rPr lang="en" dirty="0"/>
              <a:t>.</a:t>
            </a:r>
          </a:p>
        </p:txBody>
      </p:sp>
      <p:sp>
        <p:nvSpPr>
          <p:cNvPr id="30" name="Shape 30"/>
          <p:cNvSpPr/>
          <p:nvPr/>
        </p:nvSpPr>
        <p:spPr>
          <a:xfrm>
            <a:off x="5271119" y="2573800"/>
            <a:ext cx="3872881" cy="3444889"/>
          </a:xfrm>
          <a:prstGeom prst="rect">
            <a:avLst/>
          </a:prstGeom>
          <a:blipFill>
            <a:blip r:embed="rId3"/>
            <a:stretch>
              <a:fillRect/>
            </a:stretch>
          </a:blipFill>
        </p:spPr>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57200" y="-182563"/>
            <a:ext cx="8229600" cy="1143000"/>
          </a:xfrm>
          <a:prstGeom prst="rect">
            <a:avLst/>
          </a:prstGeom>
        </p:spPr>
        <p:txBody>
          <a:bodyPr lIns="91425" tIns="91425" rIns="91425" bIns="91425" anchor="b" anchorCtr="0">
            <a:spAutoFit/>
          </a:bodyPr>
          <a:lstStyle/>
          <a:p>
            <a:pPr algn="ctr">
              <a:buNone/>
            </a:pPr>
            <a:r>
              <a:rPr lang="en" dirty="0"/>
              <a:t>Gestures</a:t>
            </a:r>
          </a:p>
        </p:txBody>
      </p:sp>
      <p:sp>
        <p:nvSpPr>
          <p:cNvPr id="36" name="Shape 36"/>
          <p:cNvSpPr txBox="1">
            <a:spLocks noGrp="1"/>
          </p:cNvSpPr>
          <p:nvPr>
            <p:ph type="body" idx="1"/>
          </p:nvPr>
        </p:nvSpPr>
        <p:spPr>
          <a:xfrm>
            <a:off x="1" y="960437"/>
            <a:ext cx="5914723" cy="5647670"/>
          </a:xfrm>
          <a:prstGeom prst="rect">
            <a:avLst/>
          </a:prstGeom>
        </p:spPr>
        <p:txBody>
          <a:bodyPr wrap="square" lIns="91425" tIns="91425" rIns="91425" bIns="91425" anchor="t" anchorCtr="0">
            <a:spAutoFit/>
          </a:bodyPr>
          <a:lstStyle/>
          <a:p>
            <a:pPr>
              <a:buNone/>
            </a:pPr>
            <a:r>
              <a:rPr lang="en" dirty="0"/>
              <a:t>This form of communication is one of the best known forms, and involves the display </a:t>
            </a:r>
            <a:r>
              <a:rPr lang="en" dirty="0" smtClean="0"/>
              <a:t>of</a:t>
            </a:r>
            <a:r>
              <a:rPr lang="en-US" dirty="0" smtClean="0"/>
              <a:t>:</a:t>
            </a:r>
            <a:r>
              <a:rPr lang="en" dirty="0" smtClean="0"/>
              <a:t> </a:t>
            </a:r>
            <a:endParaRPr lang="en-US" dirty="0" smtClean="0"/>
          </a:p>
          <a:p>
            <a:r>
              <a:rPr lang="en" dirty="0" smtClean="0"/>
              <a:t>distinctive </a:t>
            </a:r>
            <a:r>
              <a:rPr lang="en" dirty="0"/>
              <a:t>body </a:t>
            </a:r>
            <a:r>
              <a:rPr lang="en" dirty="0" smtClean="0"/>
              <a:t>parts</a:t>
            </a:r>
            <a:endParaRPr lang="en-US" dirty="0" smtClean="0"/>
          </a:p>
          <a:p>
            <a:r>
              <a:rPr lang="en" dirty="0" smtClean="0"/>
              <a:t>movements,</a:t>
            </a:r>
            <a:endParaRPr lang="en-US" dirty="0" smtClean="0"/>
          </a:p>
          <a:p>
            <a:r>
              <a:rPr lang="en-US" dirty="0" smtClean="0"/>
              <a:t>O</a:t>
            </a:r>
            <a:r>
              <a:rPr lang="en" dirty="0" smtClean="0"/>
              <a:t>ften </a:t>
            </a:r>
            <a:r>
              <a:rPr lang="en" dirty="0"/>
              <a:t>occurring in combination to convey a message. </a:t>
            </a:r>
            <a:endParaRPr lang="en-US" dirty="0" smtClean="0"/>
          </a:p>
          <a:p>
            <a:endParaRPr lang="en-US" dirty="0" smtClean="0"/>
          </a:p>
          <a:p>
            <a:pPr algn="ctr">
              <a:buNone/>
            </a:pPr>
            <a:r>
              <a:rPr lang="en" dirty="0" smtClean="0"/>
              <a:t>For </a:t>
            </a:r>
            <a:r>
              <a:rPr lang="en" dirty="0"/>
              <a:t>example, a young seagull will tap their parent's red spot on the bill when they want food.</a:t>
            </a:r>
          </a:p>
        </p:txBody>
      </p:sp>
      <p:sp>
        <p:nvSpPr>
          <p:cNvPr id="37" name="Shape 37"/>
          <p:cNvSpPr/>
          <p:nvPr/>
        </p:nvSpPr>
        <p:spPr>
          <a:xfrm>
            <a:off x="7784476" y="66675"/>
            <a:ext cx="1359523" cy="1076325"/>
          </a:xfrm>
          <a:prstGeom prst="rect">
            <a:avLst/>
          </a:prstGeom>
          <a:blipFill>
            <a:blip r:embed="rId3"/>
            <a:stretch>
              <a:fillRect/>
            </a:stretch>
          </a:blipFill>
        </p:spPr>
      </p:sp>
      <p:sp>
        <p:nvSpPr>
          <p:cNvPr id="38" name="Shape 38"/>
          <p:cNvSpPr/>
          <p:nvPr/>
        </p:nvSpPr>
        <p:spPr>
          <a:xfrm>
            <a:off x="1" y="-52019"/>
            <a:ext cx="1573458" cy="1195019"/>
          </a:xfrm>
          <a:prstGeom prst="rect">
            <a:avLst/>
          </a:prstGeom>
          <a:blipFill>
            <a:blip r:embed="rId4"/>
            <a:stretch>
              <a:fillRect/>
            </a:stretch>
          </a:blipFill>
        </p:spPr>
      </p:sp>
      <p:pic>
        <p:nvPicPr>
          <p:cNvPr id="6" name="Picture 5" descr="Screen shot 2012-10-31 at 12.22.17 PM.png">
            <a:hlinkClick r:id="rId5"/>
          </p:cNvPr>
          <p:cNvPicPr>
            <a:picLocks noChangeAspect="1"/>
          </p:cNvPicPr>
          <p:nvPr/>
        </p:nvPicPr>
        <p:blipFill>
          <a:blip r:embed="rId6"/>
          <a:stretch>
            <a:fillRect/>
          </a:stretch>
        </p:blipFill>
        <p:spPr>
          <a:xfrm>
            <a:off x="5914724" y="4943458"/>
            <a:ext cx="3229275" cy="1914542"/>
          </a:xfrm>
          <a:prstGeom prst="rect">
            <a:avLst/>
          </a:prstGeom>
        </p:spPr>
      </p:pic>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lgn="ctr">
              <a:buNone/>
            </a:pPr>
            <a:r>
              <a:rPr lang="en"/>
              <a:t>Facial Expressions</a:t>
            </a:r>
          </a:p>
        </p:txBody>
      </p:sp>
      <p:sp>
        <p:nvSpPr>
          <p:cNvPr id="44" name="Shape 44"/>
          <p:cNvSpPr txBox="1">
            <a:spLocks noGrp="1"/>
          </p:cNvSpPr>
          <p:nvPr>
            <p:ph type="body" idx="1"/>
          </p:nvPr>
        </p:nvSpPr>
        <p:spPr>
          <a:xfrm>
            <a:off x="457200" y="1417637"/>
            <a:ext cx="8229600" cy="4967700"/>
          </a:xfrm>
          <a:prstGeom prst="rect">
            <a:avLst/>
          </a:prstGeom>
        </p:spPr>
        <p:txBody>
          <a:bodyPr lIns="91425" tIns="91425" rIns="91425" bIns="91425" anchor="t" anchorCtr="0">
            <a:spAutoFit/>
          </a:bodyPr>
          <a:lstStyle/>
          <a:p>
            <a:pPr>
              <a:buNone/>
            </a:pPr>
            <a:r>
              <a:rPr lang="en" dirty="0"/>
              <a:t>Different animals have different ways of conveying emotion through facial expressions, however, some ones are found throughout different species. For example, showing one's teeth is a common sign of anger.</a:t>
            </a:r>
          </a:p>
        </p:txBody>
      </p:sp>
      <p:sp>
        <p:nvSpPr>
          <p:cNvPr id="45" name="Shape 45"/>
          <p:cNvSpPr/>
          <p:nvPr/>
        </p:nvSpPr>
        <p:spPr>
          <a:xfrm>
            <a:off x="666750" y="4243800"/>
            <a:ext cx="3492500" cy="2324100"/>
          </a:xfrm>
          <a:prstGeom prst="rect">
            <a:avLst/>
          </a:prstGeom>
          <a:blipFill>
            <a:blip r:embed="rId3"/>
            <a:stretch>
              <a:fillRect/>
            </a:stretch>
          </a:blipFill>
        </p:spPr>
      </p:sp>
      <p:sp>
        <p:nvSpPr>
          <p:cNvPr id="46" name="Shape 46"/>
          <p:cNvSpPr/>
          <p:nvPr/>
        </p:nvSpPr>
        <p:spPr>
          <a:xfrm>
            <a:off x="5461000" y="4210462"/>
            <a:ext cx="2667000" cy="2390775"/>
          </a:xfrm>
          <a:prstGeom prst="rect">
            <a:avLst/>
          </a:prstGeom>
          <a:blipFill>
            <a:blip r:embed="rId4"/>
            <a:stretch>
              <a:fillRect/>
            </a:stretch>
          </a:blipFill>
        </p:spPr>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lgn="ctr">
              <a:buNone/>
            </a:pPr>
            <a:r>
              <a:rPr lang="en"/>
              <a:t>Gaze</a:t>
            </a:r>
          </a:p>
        </p:txBody>
      </p:sp>
      <p:sp>
        <p:nvSpPr>
          <p:cNvPr id="52" name="Shape 52"/>
          <p:cNvSpPr txBox="1">
            <a:spLocks noGrp="1"/>
          </p:cNvSpPr>
          <p:nvPr>
            <p:ph type="body" idx="1"/>
          </p:nvPr>
        </p:nvSpPr>
        <p:spPr>
          <a:xfrm>
            <a:off x="457200" y="1417637"/>
            <a:ext cx="8229600" cy="3493234"/>
          </a:xfrm>
          <a:prstGeom prst="rect">
            <a:avLst/>
          </a:prstGeom>
        </p:spPr>
        <p:txBody>
          <a:bodyPr lIns="91425" tIns="91425" rIns="91425" bIns="91425" anchor="t" anchorCtr="0">
            <a:spAutoFit/>
          </a:bodyPr>
          <a:lstStyle/>
          <a:p>
            <a:pPr>
              <a:buNone/>
            </a:pPr>
            <a:r>
              <a:rPr lang="en" dirty="0"/>
              <a:t>Although not commonly used for detailed communication, it is often a very useful form for trying to draw another species member's attention to something. It can also be used for competing males, for the first to back down is often considered weaker</a:t>
            </a:r>
            <a:r>
              <a:rPr lang="en" dirty="0" smtClean="0"/>
              <a:t>.</a:t>
            </a:r>
            <a:endParaRPr lang="en-US" dirty="0" smtClean="0"/>
          </a:p>
          <a:p>
            <a:r>
              <a:rPr lang="en-US" dirty="0" smtClean="0"/>
              <a:t>To avoid direct </a:t>
            </a:r>
            <a:r>
              <a:rPr lang="en-US" dirty="0" smtClean="0"/>
              <a:t>competition </a:t>
            </a:r>
            <a:endParaRPr lang="en" dirty="0"/>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lgn="ctr">
              <a:buNone/>
            </a:pPr>
            <a:r>
              <a:rPr lang="en"/>
              <a:t>Vocalization</a:t>
            </a:r>
          </a:p>
        </p:txBody>
      </p:sp>
      <p:sp>
        <p:nvSpPr>
          <p:cNvPr id="58" name="Shape 58"/>
          <p:cNvSpPr txBox="1">
            <a:spLocks noGrp="1"/>
          </p:cNvSpPr>
          <p:nvPr>
            <p:ph type="body" idx="1"/>
          </p:nvPr>
        </p:nvSpPr>
        <p:spPr>
          <a:xfrm>
            <a:off x="457200" y="1417637"/>
            <a:ext cx="8229600" cy="4967700"/>
          </a:xfrm>
          <a:prstGeom prst="rect">
            <a:avLst/>
          </a:prstGeom>
        </p:spPr>
        <p:txBody>
          <a:bodyPr lIns="91425" tIns="91425" rIns="91425" bIns="91425" anchor="t" anchorCtr="0">
            <a:spAutoFit/>
          </a:bodyPr>
          <a:lstStyle/>
          <a:p>
            <a:pPr>
              <a:buNone/>
            </a:pPr>
            <a:r>
              <a:rPr lang="en" dirty="0"/>
              <a:t>Perhaps one of the most common among higher intelligence animals, this form is most commonly found among humans. The very fact that we have actually created complex languages using sounds is incredible when one thinks about it. Among animals, it can be used for warning calls and attracting a mate.</a:t>
            </a:r>
          </a:p>
        </p:txBody>
      </p:sp>
      <p:sp>
        <p:nvSpPr>
          <p:cNvPr id="59" name="Shape 59"/>
          <p:cNvSpPr/>
          <p:nvPr/>
        </p:nvSpPr>
        <p:spPr>
          <a:xfrm>
            <a:off x="0" y="4803748"/>
            <a:ext cx="3429000" cy="1927251"/>
          </a:xfrm>
          <a:prstGeom prst="rect">
            <a:avLst/>
          </a:prstGeom>
          <a:blipFill>
            <a:blip r:embed="rId3"/>
            <a:stretch>
              <a:fillRect/>
            </a:stretch>
          </a:blipFill>
        </p:spPr>
      </p:sp>
      <p:sp>
        <p:nvSpPr>
          <p:cNvPr id="60" name="Shape 60"/>
          <p:cNvSpPr/>
          <p:nvPr/>
        </p:nvSpPr>
        <p:spPr>
          <a:xfrm>
            <a:off x="3832364" y="4830969"/>
            <a:ext cx="1800162" cy="1872808"/>
          </a:xfrm>
          <a:prstGeom prst="rect">
            <a:avLst/>
          </a:prstGeom>
          <a:blipFill>
            <a:blip r:embed="rId4"/>
            <a:stretch>
              <a:fillRect/>
            </a:stretch>
          </a:blipFill>
        </p:spPr>
      </p:sp>
      <p:pic>
        <p:nvPicPr>
          <p:cNvPr id="6" name="Picture 5" descr="Screen shot 2012-10-31 at 12.29.18 PM.png">
            <a:hlinkClick r:id="rId5"/>
          </p:cNvPr>
          <p:cNvPicPr>
            <a:picLocks noChangeAspect="1"/>
          </p:cNvPicPr>
          <p:nvPr/>
        </p:nvPicPr>
        <p:blipFill>
          <a:blip r:embed="rId6"/>
          <a:stretch>
            <a:fillRect/>
          </a:stretch>
        </p:blipFill>
        <p:spPr>
          <a:xfrm>
            <a:off x="5632526" y="4830968"/>
            <a:ext cx="3511473" cy="2027031"/>
          </a:xfrm>
          <a:prstGeom prst="rect">
            <a:avLst/>
          </a:prstGeom>
        </p:spPr>
      </p:pic>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lvl="0" algn="ctr" rtl="0">
              <a:buNone/>
            </a:pPr>
            <a:r>
              <a:rPr lang="en"/>
              <a:t>Olfactory Communication</a:t>
            </a:r>
          </a:p>
        </p:txBody>
      </p:sp>
      <p:sp>
        <p:nvSpPr>
          <p:cNvPr id="66" name="Shape 66"/>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a:buNone/>
            </a:pPr>
            <a:r>
              <a:rPr lang="en"/>
              <a:t>Most commonly found among animals that have a "hive mind," such as ants and termites, this form of communication involves the use of pheromones and scents to convey messages. Cats have specialized glands that they use to "scent" things.</a:t>
            </a:r>
          </a:p>
        </p:txBody>
      </p:sp>
      <p:sp>
        <p:nvSpPr>
          <p:cNvPr id="67" name="Shape 67"/>
          <p:cNvSpPr/>
          <p:nvPr/>
        </p:nvSpPr>
        <p:spPr>
          <a:xfrm>
            <a:off x="4953000" y="4643850"/>
            <a:ext cx="2857500" cy="1924050"/>
          </a:xfrm>
          <a:prstGeom prst="rect">
            <a:avLst/>
          </a:prstGeom>
          <a:blipFill>
            <a:blip r:embed="rId3"/>
            <a:stretch>
              <a:fillRect/>
            </a:stretch>
          </a:blipFill>
        </p:spPr>
      </p:sp>
      <p:sp>
        <p:nvSpPr>
          <p:cNvPr id="68" name="Shape 68"/>
          <p:cNvSpPr/>
          <p:nvPr/>
        </p:nvSpPr>
        <p:spPr>
          <a:xfrm>
            <a:off x="1190625" y="4525160"/>
            <a:ext cx="1635125" cy="2161429"/>
          </a:xfrm>
          <a:prstGeom prst="rect">
            <a:avLst/>
          </a:prstGeom>
          <a:blipFill>
            <a:blip r:embed="rId4"/>
            <a:stretch>
              <a:fillRect/>
            </a:stretch>
          </a:blipFill>
        </p:spPr>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lgn="ctr">
              <a:buNone/>
            </a:pPr>
            <a:r>
              <a:rPr lang="en"/>
              <a:t>Bioluminescence</a:t>
            </a:r>
          </a:p>
        </p:txBody>
      </p:sp>
      <p:sp>
        <p:nvSpPr>
          <p:cNvPr id="74" name="Shape 74"/>
          <p:cNvSpPr txBox="1">
            <a:spLocks noGrp="1"/>
          </p:cNvSpPr>
          <p:nvPr>
            <p:ph type="body" idx="1"/>
          </p:nvPr>
        </p:nvSpPr>
        <p:spPr>
          <a:xfrm>
            <a:off x="457200" y="1600200"/>
            <a:ext cx="8229600" cy="5109061"/>
          </a:xfrm>
          <a:prstGeom prst="rect">
            <a:avLst/>
          </a:prstGeom>
        </p:spPr>
        <p:txBody>
          <a:bodyPr lIns="91425" tIns="91425" rIns="91425" bIns="91425" anchor="t" anchorCtr="0">
            <a:spAutoFit/>
          </a:bodyPr>
          <a:lstStyle/>
          <a:p>
            <a:pPr>
              <a:buNone/>
            </a:pPr>
            <a:r>
              <a:rPr lang="en" dirty="0"/>
              <a:t>Most commonly found among places that lack light, this form of communication involves biologically generated lights. Most commonly known among fireflies, this way of communication is common in the depths of the sea</a:t>
            </a:r>
            <a:r>
              <a:rPr lang="en" dirty="0" smtClean="0"/>
              <a:t>.</a:t>
            </a:r>
            <a:endParaRPr lang="en-US" dirty="0" smtClean="0"/>
          </a:p>
          <a:p>
            <a:pPr>
              <a:buNone/>
            </a:pPr>
            <a:endParaRPr lang="en-US" dirty="0" smtClean="0"/>
          </a:p>
          <a:p>
            <a:pPr>
              <a:buNone/>
            </a:pPr>
            <a:endParaRPr lang="en-US" dirty="0" smtClean="0"/>
          </a:p>
          <a:p>
            <a:pPr>
              <a:buNone/>
            </a:pPr>
            <a:endParaRPr lang="en-US" dirty="0" smtClean="0">
              <a:hlinkClick r:id="rId3"/>
            </a:endParaRPr>
          </a:p>
          <a:p>
            <a:pPr algn="ctr">
              <a:buNone/>
            </a:pPr>
            <a:r>
              <a:rPr lang="en-US" dirty="0" smtClean="0">
                <a:hlinkClick r:id="rId3"/>
              </a:rPr>
              <a:t>TED talk</a:t>
            </a:r>
            <a:endParaRPr lang="en" dirty="0"/>
          </a:p>
        </p:txBody>
      </p:sp>
      <p:sp>
        <p:nvSpPr>
          <p:cNvPr id="75" name="Shape 75"/>
          <p:cNvSpPr/>
          <p:nvPr/>
        </p:nvSpPr>
        <p:spPr>
          <a:xfrm>
            <a:off x="666750" y="4408900"/>
            <a:ext cx="3016250" cy="2158999"/>
          </a:xfrm>
          <a:prstGeom prst="rect">
            <a:avLst/>
          </a:prstGeom>
          <a:blipFill>
            <a:blip r:embed="rId4"/>
            <a:stretch>
              <a:fillRect/>
            </a:stretch>
          </a:blipFill>
        </p:spPr>
      </p:sp>
      <p:sp>
        <p:nvSpPr>
          <p:cNvPr id="76" name="Shape 76"/>
          <p:cNvSpPr/>
          <p:nvPr/>
        </p:nvSpPr>
        <p:spPr>
          <a:xfrm>
            <a:off x="5286375" y="4432712"/>
            <a:ext cx="2845182" cy="2135187"/>
          </a:xfrm>
          <a:prstGeom prst="rect">
            <a:avLst/>
          </a:prstGeom>
          <a:blipFill>
            <a:blip r:embed="rId5"/>
            <a:stretch>
              <a:fillRect/>
            </a:stretch>
          </a:blipFill>
        </p:spPr>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457200" y="274637"/>
            <a:ext cx="8229600" cy="1143000"/>
          </a:xfrm>
          <a:prstGeom prst="rect">
            <a:avLst/>
          </a:prstGeom>
        </p:spPr>
        <p:txBody>
          <a:bodyPr lIns="91425" tIns="91425" rIns="91425" bIns="91425" anchor="b" anchorCtr="0">
            <a:spAutoFit/>
          </a:bodyPr>
          <a:lstStyle/>
          <a:p>
            <a:pPr algn="ctr">
              <a:buNone/>
            </a:pPr>
            <a:r>
              <a:rPr lang="en"/>
              <a:t>Electrocommunication</a:t>
            </a:r>
          </a:p>
        </p:txBody>
      </p:sp>
      <p:sp>
        <p:nvSpPr>
          <p:cNvPr id="82" name="Shape 82"/>
          <p:cNvSpPr txBox="1">
            <a:spLocks noGrp="1"/>
          </p:cNvSpPr>
          <p:nvPr>
            <p:ph type="body" idx="1"/>
          </p:nvPr>
        </p:nvSpPr>
        <p:spPr>
          <a:xfrm>
            <a:off x="457200" y="1600200"/>
            <a:ext cx="8229600" cy="4967700"/>
          </a:xfrm>
          <a:prstGeom prst="rect">
            <a:avLst/>
          </a:prstGeom>
        </p:spPr>
        <p:txBody>
          <a:bodyPr lIns="91425" tIns="91425" rIns="91425" bIns="91425" anchor="t" anchorCtr="0">
            <a:spAutoFit/>
          </a:bodyPr>
          <a:lstStyle/>
          <a:p>
            <a:pPr>
              <a:buNone/>
            </a:pPr>
            <a:r>
              <a:rPr lang="en"/>
              <a:t>The least common form of communication, this form involves conveying messages through the form of electric signals. It is commonly found among aquatic life, but some mammals, such as the platypus and echidna, are hypothetically able to do it.</a:t>
            </a:r>
          </a:p>
        </p:txBody>
      </p:sp>
      <p:sp>
        <p:nvSpPr>
          <p:cNvPr id="83" name="Shape 83"/>
          <p:cNvSpPr/>
          <p:nvPr/>
        </p:nvSpPr>
        <p:spPr>
          <a:xfrm>
            <a:off x="730250" y="4429125"/>
            <a:ext cx="2651124" cy="2120899"/>
          </a:xfrm>
          <a:prstGeom prst="rect">
            <a:avLst/>
          </a:prstGeom>
          <a:blipFill>
            <a:blip r:embed="rId3"/>
            <a:stretch>
              <a:fillRect/>
            </a:stretch>
          </a:blipFill>
        </p:spPr>
      </p:sp>
      <p:sp>
        <p:nvSpPr>
          <p:cNvPr id="84" name="Shape 84"/>
          <p:cNvSpPr/>
          <p:nvPr/>
        </p:nvSpPr>
        <p:spPr>
          <a:xfrm>
            <a:off x="5064125" y="4423965"/>
            <a:ext cx="2841625" cy="2131219"/>
          </a:xfrm>
          <a:prstGeom prst="rect">
            <a:avLst/>
          </a:prstGeom>
          <a:blipFill>
            <a:blip r:embed="rId4"/>
            <a:stretch>
              <a:fillRect/>
            </a:stretch>
          </a:blipFill>
        </p:spPr>
      </p:sp>
      <p:sp>
        <p:nvSpPr>
          <p:cNvPr id="6" name="TextBox 5">
            <a:hlinkClick r:id="rId5"/>
          </p:cNvPr>
          <p:cNvSpPr txBox="1"/>
          <p:nvPr/>
        </p:nvSpPr>
        <p:spPr>
          <a:xfrm>
            <a:off x="3838222" y="5334000"/>
            <a:ext cx="1122936" cy="307777"/>
          </a:xfrm>
          <a:prstGeom prst="rect">
            <a:avLst/>
          </a:prstGeom>
          <a:noFill/>
        </p:spPr>
        <p:txBody>
          <a:bodyPr wrap="none" rtlCol="0">
            <a:spAutoFit/>
          </a:bodyPr>
          <a:lstStyle/>
          <a:p>
            <a:r>
              <a:rPr lang="en-US" dirty="0" smtClean="0"/>
              <a:t>Lateral Line</a:t>
            </a:r>
            <a:endParaRPr lang="en-US" dirty="0"/>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1360</TotalTime>
  <Words>385</Words>
  <Application>Microsoft Macintosh PowerPoint</Application>
  <PresentationFormat>On-screen Show (4:3)</PresentationFormat>
  <Paragraphs>42</Paragraphs>
  <Slides>9</Slides>
  <Notes>9</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
      <vt:lpstr>Forms of Animal Communication</vt:lpstr>
      <vt:lpstr>Slide 2</vt:lpstr>
      <vt:lpstr>Gestures</vt:lpstr>
      <vt:lpstr>Facial Expressions</vt:lpstr>
      <vt:lpstr>Gaze</vt:lpstr>
      <vt:lpstr>Vocalization</vt:lpstr>
      <vt:lpstr>Olfactory Communication</vt:lpstr>
      <vt:lpstr>Bioluminescence</vt:lpstr>
      <vt:lpstr>Electrocommunication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Forms of Animal Communication</dc:title>
  <cp:lastModifiedBy>None</cp:lastModifiedBy>
  <cp:revision>3</cp:revision>
  <dcterms:created xsi:type="dcterms:W3CDTF">2012-11-02T15:10:30Z</dcterms:created>
  <dcterms:modified xsi:type="dcterms:W3CDTF">2012-11-02T18:09:20Z</dcterms:modified>
</cp:coreProperties>
</file>