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DD5D-66AC-5340-B91C-067003CA9ACE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C880-DF3F-C84A-9817-BDEE5BD6C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DD5D-66AC-5340-B91C-067003CA9ACE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C880-DF3F-C84A-9817-BDEE5BD6C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DD5D-66AC-5340-B91C-067003CA9ACE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C880-DF3F-C84A-9817-BDEE5BD6C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DD5D-66AC-5340-B91C-067003CA9ACE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C880-DF3F-C84A-9817-BDEE5BD6C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DD5D-66AC-5340-B91C-067003CA9ACE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C880-DF3F-C84A-9817-BDEE5BD6C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DD5D-66AC-5340-B91C-067003CA9ACE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C880-DF3F-C84A-9817-BDEE5BD6C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DD5D-66AC-5340-B91C-067003CA9ACE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C880-DF3F-C84A-9817-BDEE5BD6C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DD5D-66AC-5340-B91C-067003CA9ACE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C880-DF3F-C84A-9817-BDEE5BD6C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DD5D-66AC-5340-B91C-067003CA9ACE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C880-DF3F-C84A-9817-BDEE5BD6C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DD5D-66AC-5340-B91C-067003CA9ACE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C880-DF3F-C84A-9817-BDEE5BD6C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DD5D-66AC-5340-B91C-067003CA9ACE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C880-DF3F-C84A-9817-BDEE5BD6C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ADD5D-66AC-5340-B91C-067003CA9ACE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5C880-DF3F-C84A-9817-BDEE5BD6C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VZwlKANA43w" TargetMode="Externa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hyperlink" Target="http://www.youtube.com/watch?v=Xh_zcaqAszY" TargetMode="External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youtube.com/watch?v=Ik9Kzh5Ju7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ooS-Lt1GZwc" TargetMode="Externa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Avoiding Predation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71433"/>
            <a:ext cx="91440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Main content from: </a:t>
            </a:r>
          </a:p>
          <a:p>
            <a:r>
              <a:rPr lang="en-US" sz="1600" dirty="0" smtClean="0"/>
              <a:t>http://iweb.tntech.edu/cabrown/AnimBehav/4230AntipredatorBehavior.pdf</a:t>
            </a:r>
            <a:endParaRPr lang="en-US" dirty="0"/>
          </a:p>
        </p:txBody>
      </p:sp>
      <p:pic>
        <p:nvPicPr>
          <p:cNvPr id="4" name="Picture 3" descr="fa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2286000"/>
          </a:xfrm>
          <a:prstGeom prst="rect">
            <a:avLst/>
          </a:prstGeom>
        </p:spPr>
      </p:pic>
      <p:pic>
        <p:nvPicPr>
          <p:cNvPr id="5" name="Picture 4" descr="roll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989" y="249373"/>
            <a:ext cx="3619109" cy="2412739"/>
          </a:xfrm>
          <a:prstGeom prst="rect">
            <a:avLst/>
          </a:prstGeom>
        </p:spPr>
      </p:pic>
      <p:pic>
        <p:nvPicPr>
          <p:cNvPr id="6" name="Picture 5" descr="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45" y="4006189"/>
            <a:ext cx="4256933" cy="2851812"/>
          </a:xfrm>
          <a:prstGeom prst="rect">
            <a:avLst/>
          </a:prstGeom>
        </p:spPr>
      </p:pic>
      <p:pic>
        <p:nvPicPr>
          <p:cNvPr id="7" name="Picture 6" descr="spicebushcatdefenses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335" y="4006188"/>
            <a:ext cx="2763665" cy="28518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Attack Once Detected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Animal </a:t>
            </a:r>
            <a:r>
              <a:rPr lang="en-US" dirty="0" smtClean="0"/>
              <a:t>may use a variety of protective </a:t>
            </a:r>
            <a:r>
              <a:rPr lang="en-US" dirty="0" smtClean="0"/>
              <a:t>mechanisms</a:t>
            </a:r>
          </a:p>
          <a:p>
            <a:pPr lvl="1"/>
            <a:r>
              <a:rPr lang="en-US" dirty="0" smtClean="0"/>
              <a:t>Claws</a:t>
            </a:r>
            <a:r>
              <a:rPr lang="en-US" dirty="0" smtClean="0"/>
              <a:t>, quills, stingers, horns, </a:t>
            </a:r>
            <a:r>
              <a:rPr lang="en-US" dirty="0" err="1" smtClean="0"/>
              <a:t>urticating</a:t>
            </a:r>
            <a:r>
              <a:rPr lang="en-US" dirty="0" smtClean="0"/>
              <a:t> hairs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Toxins</a:t>
            </a:r>
            <a:r>
              <a:rPr lang="en-US" dirty="0" smtClean="0"/>
              <a:t>, noxious compounds, sprays, </a:t>
            </a:r>
            <a:r>
              <a:rPr lang="en-US" dirty="0" err="1" smtClean="0"/>
              <a:t>stickysecretions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Large </a:t>
            </a:r>
            <a:r>
              <a:rPr lang="en-US" dirty="0" smtClean="0"/>
              <a:t>size, fast speed, </a:t>
            </a:r>
            <a:r>
              <a:rPr lang="en-US" dirty="0" smtClean="0"/>
              <a:t>armor</a:t>
            </a:r>
          </a:p>
          <a:p>
            <a:r>
              <a:rPr lang="en-US" dirty="0" smtClean="0"/>
              <a:t>Here</a:t>
            </a:r>
            <a:r>
              <a:rPr lang="en-US" dirty="0" smtClean="0"/>
              <a:t>, the mechanisms will deter predator from </a:t>
            </a:r>
            <a:r>
              <a:rPr lang="en-US" dirty="0" smtClean="0"/>
              <a:t>attacking</a:t>
            </a:r>
          </a:p>
          <a:p>
            <a:r>
              <a:rPr lang="en-US" dirty="0" smtClean="0"/>
              <a:t>Often </a:t>
            </a:r>
            <a:r>
              <a:rPr lang="en-US" dirty="0" smtClean="0"/>
              <a:t>advertise noxious or toxic defenses (that are hidden from predator’s view) with </a:t>
            </a:r>
            <a:r>
              <a:rPr lang="en-US" dirty="0" err="1" smtClean="0"/>
              <a:t>aposematic</a:t>
            </a:r>
            <a:r>
              <a:rPr lang="en-US" dirty="0" smtClean="0"/>
              <a:t> (or warning) </a:t>
            </a:r>
            <a:r>
              <a:rPr lang="en-US" dirty="0" smtClean="0"/>
              <a:t>coloration</a:t>
            </a:r>
          </a:p>
          <a:p>
            <a:r>
              <a:rPr lang="en-US" dirty="0" smtClean="0"/>
              <a:t>Prey </a:t>
            </a:r>
            <a:r>
              <a:rPr lang="en-US" dirty="0" smtClean="0"/>
              <a:t>may also perform behaviors to advertise </a:t>
            </a:r>
            <a:r>
              <a:rPr lang="en-US" dirty="0" smtClean="0"/>
              <a:t>defenses</a:t>
            </a:r>
          </a:p>
          <a:p>
            <a:pPr lvl="1"/>
            <a:r>
              <a:rPr lang="en-US" dirty="0" smtClean="0"/>
              <a:t>Examples </a:t>
            </a:r>
            <a:r>
              <a:rPr lang="en-US" dirty="0" smtClean="0"/>
              <a:t>include tail-flagging and </a:t>
            </a:r>
            <a:r>
              <a:rPr lang="en-US" dirty="0" err="1" smtClean="0"/>
              <a:t>stotting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10-07 at 10.31.5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" y="0"/>
            <a:ext cx="91284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07 at 10.33.0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801" y="0"/>
            <a:ext cx="925360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Attack Once Detected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Animals </a:t>
            </a:r>
            <a:r>
              <a:rPr lang="en-US" dirty="0" smtClean="0"/>
              <a:t>that are not dangerous may </a:t>
            </a:r>
            <a:r>
              <a:rPr lang="en-US" dirty="0" smtClean="0"/>
              <a:t>exhibit mimicry </a:t>
            </a:r>
            <a:r>
              <a:rPr lang="en-US" dirty="0" smtClean="0"/>
              <a:t>of other animals that are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There </a:t>
            </a:r>
            <a:r>
              <a:rPr lang="en-US" dirty="0" smtClean="0"/>
              <a:t>are two individuals/</a:t>
            </a:r>
            <a:r>
              <a:rPr lang="en-US" dirty="0" smtClean="0"/>
              <a:t>species</a:t>
            </a:r>
          </a:p>
          <a:p>
            <a:pPr lvl="1"/>
            <a:r>
              <a:rPr lang="en-US" dirty="0" smtClean="0"/>
              <a:t>Model </a:t>
            </a:r>
            <a:r>
              <a:rPr lang="en-US" dirty="0" smtClean="0"/>
              <a:t>is always toxic, noxious or </a:t>
            </a:r>
            <a:r>
              <a:rPr lang="en-US" dirty="0" smtClean="0"/>
              <a:t>dangerous</a:t>
            </a:r>
          </a:p>
          <a:p>
            <a:pPr lvl="1"/>
            <a:r>
              <a:rPr lang="en-US" dirty="0" smtClean="0"/>
              <a:t>Mimic </a:t>
            </a:r>
            <a:r>
              <a:rPr lang="en-US" dirty="0" smtClean="0"/>
              <a:t>may or may not be toxic or dangerous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Mimic </a:t>
            </a:r>
            <a:r>
              <a:rPr lang="en-US" dirty="0" smtClean="0"/>
              <a:t>often strongly resemble model </a:t>
            </a:r>
            <a:r>
              <a:rPr lang="en-US" dirty="0" smtClean="0"/>
              <a:t>in appearance </a:t>
            </a:r>
          </a:p>
          <a:p>
            <a:r>
              <a:rPr lang="en-US" dirty="0" smtClean="0"/>
              <a:t>Some </a:t>
            </a:r>
            <a:r>
              <a:rPr lang="en-US" dirty="0" smtClean="0"/>
              <a:t>mimics bear less resemblance except </a:t>
            </a:r>
            <a:r>
              <a:rPr lang="en-US" dirty="0" smtClean="0"/>
              <a:t>for certain </a:t>
            </a:r>
            <a:r>
              <a:rPr lang="en-US" dirty="0" smtClean="0"/>
              <a:t>body parts or when in certain positions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Still </a:t>
            </a:r>
            <a:r>
              <a:rPr lang="en-US" dirty="0" smtClean="0"/>
              <a:t>others mimic sounds or scents of model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Batesian </a:t>
            </a:r>
            <a:r>
              <a:rPr lang="en-US" dirty="0" smtClean="0"/>
              <a:t>Mimicry</a:t>
            </a:r>
            <a:br>
              <a:rPr lang="en-US" dirty="0" smtClean="0"/>
            </a:br>
            <a:r>
              <a:rPr lang="en-US" sz="3111" dirty="0" smtClean="0"/>
              <a:t>“Bats aren't dangerous, but people think they are”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</a:t>
            </a:r>
            <a:r>
              <a:rPr lang="en-US" dirty="0" smtClean="0"/>
              <a:t>is toxic/dangerous, mimic is </a:t>
            </a:r>
            <a:r>
              <a:rPr lang="en-US" dirty="0" smtClean="0"/>
              <a:t>not</a:t>
            </a:r>
          </a:p>
          <a:p>
            <a:pPr lvl="1"/>
            <a:r>
              <a:rPr lang="en-US" dirty="0" smtClean="0"/>
              <a:t>M</a:t>
            </a:r>
            <a:r>
              <a:rPr lang="en-US" dirty="0" smtClean="0"/>
              <a:t>imic </a:t>
            </a:r>
            <a:r>
              <a:rPr lang="en-US" dirty="0" smtClean="0"/>
              <a:t>benefits from this, model does </a:t>
            </a:r>
            <a:r>
              <a:rPr lang="en-US" dirty="0" smtClean="0"/>
              <a:t>not</a:t>
            </a:r>
          </a:p>
          <a:p>
            <a:r>
              <a:rPr lang="en-US" dirty="0" smtClean="0"/>
              <a:t>However</a:t>
            </a:r>
            <a:r>
              <a:rPr lang="en-US" dirty="0" smtClean="0"/>
              <a:t>, mimic only benefits if it is relatively rare compared to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/>
              <a:t>mimic too common, predator encounters it too frequently and doesn’t learn to avoid this type of </a:t>
            </a:r>
            <a:r>
              <a:rPr lang="en-US" dirty="0" smtClean="0"/>
              <a:t>prey</a:t>
            </a:r>
          </a:p>
          <a:p>
            <a:pPr lvl="1"/>
            <a:r>
              <a:rPr lang="en-US" dirty="0" smtClean="0"/>
              <a:t>Harms </a:t>
            </a:r>
            <a:r>
              <a:rPr lang="en-US" dirty="0" smtClean="0"/>
              <a:t>both mimic and model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0-07 at 10.38.0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03" y="0"/>
            <a:ext cx="915420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Müllerian Mimicry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Both </a:t>
            </a:r>
            <a:r>
              <a:rPr lang="en-US" dirty="0" smtClean="0"/>
              <a:t>individuals/species are toxic or </a:t>
            </a:r>
            <a:r>
              <a:rPr lang="en-US" dirty="0" smtClean="0"/>
              <a:t>dangerous</a:t>
            </a:r>
          </a:p>
          <a:p>
            <a:pPr lvl="1"/>
            <a:r>
              <a:rPr lang="en-US" dirty="0" smtClean="0"/>
              <a:t>Both </a:t>
            </a:r>
            <a:r>
              <a:rPr lang="en-US" dirty="0" smtClean="0"/>
              <a:t>species benefit from this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Predator </a:t>
            </a:r>
            <a:r>
              <a:rPr lang="en-US" dirty="0" smtClean="0"/>
              <a:t>will learn to avoid both when </a:t>
            </a:r>
            <a:r>
              <a:rPr lang="en-US" dirty="0" smtClean="0"/>
              <a:t>eating either </a:t>
            </a:r>
            <a:r>
              <a:rPr lang="en-US" dirty="0" smtClean="0"/>
              <a:t>one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Selection </a:t>
            </a:r>
            <a:r>
              <a:rPr lang="en-US" dirty="0" smtClean="0"/>
              <a:t>should lead to increased </a:t>
            </a:r>
            <a:r>
              <a:rPr lang="en-US" dirty="0" smtClean="0"/>
              <a:t>similarity</a:t>
            </a:r>
          </a:p>
          <a:p>
            <a:r>
              <a:rPr lang="en-US" dirty="0" smtClean="0"/>
              <a:t>Once </a:t>
            </a:r>
            <a:r>
              <a:rPr lang="en-US" dirty="0" smtClean="0"/>
              <a:t>thought to be much less common than Batesian mimicry, but may be equally common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10-07 at 10.39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05"/>
            <a:ext cx="9144000" cy="68189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07 at 10.40.0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736" y="0"/>
            <a:ext cx="92894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Avoiding Capture Once Attacked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6138"/>
            <a:ext cx="8229600" cy="4525963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/>
              <a:t>the defensive attributes (sprays, quills, stings, goo, armor, etc.) as </a:t>
            </a:r>
            <a:r>
              <a:rPr lang="en-US" dirty="0" smtClean="0"/>
              <a:t>protection</a:t>
            </a:r>
          </a:p>
          <a:p>
            <a:r>
              <a:rPr lang="en-US" dirty="0" smtClean="0"/>
              <a:t>Flee </a:t>
            </a:r>
            <a:r>
              <a:rPr lang="en-US" dirty="0" smtClean="0"/>
              <a:t>(run away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Fight </a:t>
            </a:r>
            <a:r>
              <a:rPr lang="en-US" dirty="0" smtClean="0"/>
              <a:t>back against </a:t>
            </a:r>
            <a:r>
              <a:rPr lang="en-US" dirty="0" smtClean="0"/>
              <a:t>predator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can also include performing threatening behaviors that deter predator (bluffing)</a:t>
            </a:r>
            <a:endParaRPr lang="en-US" dirty="0"/>
          </a:p>
        </p:txBody>
      </p:sp>
      <p:pic>
        <p:nvPicPr>
          <p:cNvPr id="4" name="Content Placeholder 3" descr="hissing_cat.jpg"/>
          <p:cNvPicPr>
            <a:picLocks noChangeAspect="1"/>
          </p:cNvPicPr>
          <p:nvPr/>
        </p:nvPicPr>
        <p:blipFill>
          <a:blip r:embed="rId2"/>
          <a:srcRect l="-18187" r="-18187"/>
          <a:stretch>
            <a:fillRect/>
          </a:stretch>
        </p:blipFill>
        <p:spPr>
          <a:xfrm>
            <a:off x="5000147" y="4115565"/>
            <a:ext cx="4986594" cy="2742435"/>
          </a:xfrm>
          <a:prstGeom prst="rect">
            <a:avLst/>
          </a:prstGeom>
        </p:spPr>
      </p:pic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4200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Ways to Avoid Getting Eaten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Predator </a:t>
            </a:r>
            <a:r>
              <a:rPr lang="en-US" dirty="0"/>
              <a:t>avoidance behaviors remove animals from being perceived by </a:t>
            </a:r>
            <a:r>
              <a:rPr lang="en-US" dirty="0" smtClean="0"/>
              <a:t>predators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this to evolve, encounters with predator should lead to strong decrease in prey </a:t>
            </a:r>
            <a:r>
              <a:rPr lang="en-US" dirty="0" smtClean="0"/>
              <a:t>survival</a:t>
            </a:r>
          </a:p>
          <a:p>
            <a:r>
              <a:rPr lang="en-US" dirty="0" err="1" smtClean="0"/>
              <a:t>Antipredator</a:t>
            </a:r>
            <a:r>
              <a:rPr lang="en-US" dirty="0" smtClean="0"/>
              <a:t> </a:t>
            </a:r>
            <a:r>
              <a:rPr lang="en-US" dirty="0"/>
              <a:t>behaviors allow animals to survive once they’ve been perceived by a </a:t>
            </a:r>
            <a:r>
              <a:rPr lang="en-US" dirty="0" smtClean="0"/>
              <a:t>predator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these to evolve, behavior should lead to increased survival after </a:t>
            </a:r>
            <a:r>
              <a:rPr lang="en-US" dirty="0" smtClean="0"/>
              <a:t>detection</a:t>
            </a:r>
          </a:p>
          <a:p>
            <a:r>
              <a:rPr lang="en-US" dirty="0" smtClean="0"/>
              <a:t>Thus</a:t>
            </a:r>
            <a:r>
              <a:rPr lang="en-US" dirty="0"/>
              <a:t>, both ultimately require some degree of encounter with </a:t>
            </a:r>
            <a:r>
              <a:rPr lang="en-US" dirty="0" smtClean="0"/>
              <a:t>predators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animals have both types of behaviors in their behavioral repertoire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Spray</a:t>
            </a:r>
            <a:endParaRPr lang="en-US" dirty="0"/>
          </a:p>
        </p:txBody>
      </p:sp>
      <p:pic>
        <p:nvPicPr>
          <p:cNvPr id="4" name="Content Placeholder 3" descr="Screen shot 2012-10-07 at 10.49.36 PM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18043" r="-18043"/>
          <a:stretch>
            <a:fillRect/>
          </a:stretch>
        </p:blipFill>
        <p:spPr/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Avoiding Consumption Once Captured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Lay </a:t>
            </a:r>
            <a:r>
              <a:rPr lang="en-US" dirty="0" smtClean="0"/>
              <a:t>dead (</a:t>
            </a:r>
            <a:r>
              <a:rPr lang="en-US" dirty="0" err="1" smtClean="0"/>
              <a:t>thanatosis</a:t>
            </a:r>
            <a:r>
              <a:rPr lang="en-US" dirty="0" smtClean="0"/>
              <a:t>)</a:t>
            </a:r>
            <a:r>
              <a:rPr lang="en-US" dirty="0" smtClean="0"/>
              <a:t>  </a:t>
            </a:r>
          </a:p>
          <a:p>
            <a:r>
              <a:rPr lang="en-US" dirty="0" smtClean="0"/>
              <a:t>Often </a:t>
            </a:r>
            <a:r>
              <a:rPr lang="en-US" dirty="0" smtClean="0"/>
              <a:t>slows intensity of predator attacks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Play Dead</a:t>
            </a:r>
            <a:endParaRPr lang="en-US" dirty="0"/>
          </a:p>
        </p:txBody>
      </p:sp>
      <p:pic>
        <p:nvPicPr>
          <p:cNvPr id="9" name="Content Placeholder 8" descr="Screen shot 2012-10-07 at 10.56.09 PM.png">
            <a:hlinkClick r:id="rId2"/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2413" r="-2413"/>
          <a:stretch>
            <a:fillRect/>
          </a:stretch>
        </p:blipFill>
        <p:spPr/>
      </p:pic>
      <p:pic>
        <p:nvPicPr>
          <p:cNvPr id="10" name="Picture 9" descr="Screen shot 2012-10-07 at 10.56.48 PM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11600"/>
            <a:ext cx="5549900" cy="294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Stages of Encounters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Prey </a:t>
            </a:r>
            <a:r>
              <a:rPr lang="en-US" dirty="0"/>
              <a:t>can enhance survival at 4 distinct </a:t>
            </a:r>
            <a:r>
              <a:rPr lang="en-US" dirty="0" smtClean="0"/>
              <a:t>stages…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Avoid </a:t>
            </a:r>
            <a:r>
              <a:rPr lang="en-US" dirty="0"/>
              <a:t>detection by </a:t>
            </a:r>
            <a:r>
              <a:rPr lang="en-US" dirty="0" smtClean="0"/>
              <a:t>predator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Avoid </a:t>
            </a:r>
            <a:r>
              <a:rPr lang="en-US" dirty="0"/>
              <a:t>attack by predator once </a:t>
            </a:r>
            <a:r>
              <a:rPr lang="en-US" dirty="0" smtClean="0"/>
              <a:t>detected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Avoid </a:t>
            </a:r>
            <a:r>
              <a:rPr lang="en-US" dirty="0"/>
              <a:t>capture by predator once attacked (or pursued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Avoid </a:t>
            </a:r>
            <a:r>
              <a:rPr lang="en-US" dirty="0"/>
              <a:t>consumption by predator once captured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2-10-07 at 9.58.13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429" r="-17429"/>
          <a:stretch>
            <a:fillRect/>
          </a:stretch>
        </p:blipFill>
        <p:spPr>
          <a:xfrm>
            <a:off x="-1309314" y="179587"/>
            <a:ext cx="11848944" cy="65164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74638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Predator Avoidance Methods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861" y="1417638"/>
            <a:ext cx="6655139" cy="47542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Hiding </a:t>
            </a:r>
            <a:r>
              <a:rPr lang="en-US" dirty="0"/>
              <a:t>in a refuge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be a burrow, crevice, nest, under rock, </a:t>
            </a:r>
            <a:r>
              <a:rPr lang="en-US" dirty="0" smtClean="0"/>
              <a:t>in sediment</a:t>
            </a:r>
            <a:r>
              <a:rPr lang="en-US" dirty="0"/>
              <a:t>, etc.</a:t>
            </a:r>
            <a:r>
              <a:rPr lang="en-US" dirty="0" smtClean="0"/>
              <a:t> </a:t>
            </a:r>
          </a:p>
          <a:p>
            <a:r>
              <a:rPr lang="en-US" dirty="0" smtClean="0"/>
              <a:t>Using </a:t>
            </a:r>
            <a:r>
              <a:rPr lang="en-US" dirty="0"/>
              <a:t>areas where predator does not </a:t>
            </a:r>
            <a:r>
              <a:rPr lang="en-US" dirty="0" smtClean="0"/>
              <a:t>occur</a:t>
            </a:r>
          </a:p>
          <a:p>
            <a:r>
              <a:rPr lang="en-US" dirty="0" smtClean="0"/>
              <a:t>Predator </a:t>
            </a:r>
            <a:r>
              <a:rPr lang="en-US" dirty="0"/>
              <a:t>may not occur ever in that area, or not occur at some times in that area, or not be active when prey </a:t>
            </a:r>
            <a:r>
              <a:rPr lang="en-US" dirty="0" smtClean="0"/>
              <a:t>is</a:t>
            </a:r>
          </a:p>
          <a:p>
            <a:pPr lvl="1"/>
            <a:r>
              <a:rPr lang="en-US" dirty="0" smtClean="0"/>
              <a:t>Example </a:t>
            </a:r>
            <a:r>
              <a:rPr lang="en-US" dirty="0"/>
              <a:t>1: </a:t>
            </a:r>
            <a:r>
              <a:rPr lang="en-US" dirty="0" err="1"/>
              <a:t>Buthus</a:t>
            </a:r>
            <a:r>
              <a:rPr lang="en-US" dirty="0"/>
              <a:t> </a:t>
            </a:r>
            <a:r>
              <a:rPr lang="en-US" dirty="0" err="1"/>
              <a:t>occitanus</a:t>
            </a:r>
            <a:r>
              <a:rPr lang="en-US" dirty="0"/>
              <a:t> scorpions are less active when moon is full (more easily seen by </a:t>
            </a:r>
            <a:r>
              <a:rPr lang="en-US" dirty="0" smtClean="0"/>
              <a:t>predators </a:t>
            </a:r>
          </a:p>
          <a:p>
            <a:pPr lvl="1"/>
            <a:r>
              <a:rPr lang="en-US" dirty="0" smtClean="0"/>
              <a:t>Example </a:t>
            </a:r>
            <a:r>
              <a:rPr lang="en-US" dirty="0"/>
              <a:t>2: juvenile </a:t>
            </a:r>
            <a:r>
              <a:rPr lang="en-US" dirty="0" err="1"/>
              <a:t>Notonecta</a:t>
            </a:r>
            <a:r>
              <a:rPr lang="en-US" dirty="0"/>
              <a:t> </a:t>
            </a:r>
            <a:r>
              <a:rPr lang="en-US" dirty="0" err="1"/>
              <a:t>hoffmanni</a:t>
            </a:r>
            <a:r>
              <a:rPr lang="en-US" dirty="0"/>
              <a:t> water boatmen avoid areas with cannibalistic </a:t>
            </a:r>
            <a:r>
              <a:rPr lang="en-US" dirty="0" smtClean="0"/>
              <a:t>adults</a:t>
            </a:r>
          </a:p>
          <a:p>
            <a:pPr lvl="2"/>
            <a:r>
              <a:rPr lang="en-US" dirty="0" smtClean="0"/>
              <a:t>Forage </a:t>
            </a:r>
            <a:r>
              <a:rPr lang="en-US" dirty="0"/>
              <a:t>in lower quality parts of pond</a:t>
            </a:r>
          </a:p>
        </p:txBody>
      </p:sp>
      <p:pic>
        <p:nvPicPr>
          <p:cNvPr id="4" name="Picture 3" descr="Screen shot 2012-10-07 at 10.00.4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1377"/>
            <a:ext cx="2765334" cy="4326623"/>
          </a:xfrm>
          <a:prstGeom prst="rect">
            <a:avLst/>
          </a:prstGeom>
        </p:spPr>
      </p:pic>
      <p:pic>
        <p:nvPicPr>
          <p:cNvPr id="5" name="Picture 4" descr="Screen shot 2012-10-07 at 10.00.5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197"/>
            <a:ext cx="3002029" cy="2149180"/>
          </a:xfrm>
          <a:prstGeom prst="rect">
            <a:avLst/>
          </a:prstGeom>
        </p:spPr>
      </p:pic>
      <p:pic>
        <p:nvPicPr>
          <p:cNvPr id="6" name="Picture 5" descr="Screen shot 2012-10-07 at 10.00.5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827" y="0"/>
            <a:ext cx="1949945" cy="12677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137"/>
            <a:ext cx="8229600" cy="1143000"/>
          </a:xfrm>
        </p:spPr>
        <p:txBody>
          <a:bodyPr/>
          <a:lstStyle/>
          <a:p>
            <a:r>
              <a:rPr lang="en-US" dirty="0" smtClean="0"/>
              <a:t>Predator Avoidance Methods II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16863"/>
            <a:ext cx="6328476" cy="57411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Prey </a:t>
            </a:r>
            <a:r>
              <a:rPr lang="en-US" dirty="0"/>
              <a:t>may exhibit </a:t>
            </a:r>
            <a:r>
              <a:rPr lang="en-US" dirty="0" err="1"/>
              <a:t>crypsis</a:t>
            </a:r>
            <a:r>
              <a:rPr lang="en-US" dirty="0"/>
              <a:t>, or </a:t>
            </a:r>
            <a:r>
              <a:rPr lang="en-US" dirty="0" smtClean="0"/>
              <a:t>background matching</a:t>
            </a:r>
          </a:p>
          <a:p>
            <a:r>
              <a:rPr lang="en-US" dirty="0" smtClean="0"/>
              <a:t>Morphological </a:t>
            </a:r>
            <a:r>
              <a:rPr lang="en-US" dirty="0"/>
              <a:t>adaptations that allow animal to blend into </a:t>
            </a:r>
            <a:r>
              <a:rPr lang="en-US" dirty="0" smtClean="0"/>
              <a:t>background</a:t>
            </a:r>
          </a:p>
          <a:p>
            <a:r>
              <a:rPr lang="en-US" dirty="0" smtClean="0"/>
              <a:t>May </a:t>
            </a:r>
            <a:r>
              <a:rPr lang="en-US" dirty="0"/>
              <a:t>match color, appearance, or </a:t>
            </a:r>
            <a:r>
              <a:rPr lang="en-US" dirty="0" smtClean="0"/>
              <a:t>both Clockwise </a:t>
            </a:r>
            <a:r>
              <a:rPr lang="en-US" dirty="0"/>
              <a:t>from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Often </a:t>
            </a:r>
            <a:r>
              <a:rPr lang="en-US" dirty="0"/>
              <a:t>have behavioral adaptations</a:t>
            </a:r>
            <a:r>
              <a:rPr lang="en-US" dirty="0" smtClean="0"/>
              <a:t> enhance </a:t>
            </a:r>
            <a:r>
              <a:rPr lang="en-US" dirty="0"/>
              <a:t>cryptic </a:t>
            </a:r>
            <a:r>
              <a:rPr lang="en-US" dirty="0" smtClean="0"/>
              <a:t>appearance</a:t>
            </a:r>
          </a:p>
          <a:p>
            <a:r>
              <a:rPr lang="en-US" dirty="0" smtClean="0"/>
              <a:t>Occurs </a:t>
            </a:r>
            <a:r>
              <a:rPr lang="en-US" dirty="0"/>
              <a:t>when prey is active at same time and same area as predator</a:t>
            </a:r>
          </a:p>
        </p:txBody>
      </p:sp>
      <p:pic>
        <p:nvPicPr>
          <p:cNvPr id="4" name="Picture 3" descr="Screen shot 2012-10-07 at 11.03.2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476" y="4559250"/>
            <a:ext cx="2815523" cy="2298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10-07 at 10.04.4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02"/>
            <a:ext cx="9144000" cy="68696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Predator Avoidance Methods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Prey </a:t>
            </a:r>
            <a:r>
              <a:rPr lang="en-US" dirty="0"/>
              <a:t>may avoid providing appropriate sensory signals to </a:t>
            </a:r>
            <a:r>
              <a:rPr lang="en-US" dirty="0" smtClean="0"/>
              <a:t>predator</a:t>
            </a:r>
          </a:p>
          <a:p>
            <a:pPr lvl="1"/>
            <a:r>
              <a:rPr lang="en-US" dirty="0" smtClean="0"/>
              <a:t>Remain </a:t>
            </a:r>
            <a:r>
              <a:rPr lang="en-US" dirty="0"/>
              <a:t>silent (for auditory hunters)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not release chemicals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Avoid </a:t>
            </a:r>
            <a:r>
              <a:rPr lang="en-US" dirty="0"/>
              <a:t>movement (for visually or vibration </a:t>
            </a:r>
            <a:r>
              <a:rPr lang="en-US" dirty="0" smtClean="0"/>
              <a:t>sensing hunters</a:t>
            </a:r>
            <a:r>
              <a:rPr lang="en-US" dirty="0"/>
              <a:t>)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Prey </a:t>
            </a:r>
            <a:r>
              <a:rPr lang="en-US" dirty="0"/>
              <a:t>may exhibit distracting behaviors </a:t>
            </a:r>
            <a:r>
              <a:rPr lang="en-US" dirty="0" smtClean="0"/>
              <a:t>to enable </a:t>
            </a:r>
            <a:r>
              <a:rPr lang="en-US" dirty="0"/>
              <a:t>other (usually related) individuals to remain </a:t>
            </a:r>
            <a:r>
              <a:rPr lang="en-US" dirty="0" smtClean="0"/>
              <a:t>undetected</a:t>
            </a:r>
          </a:p>
          <a:p>
            <a:pPr lvl="1"/>
            <a:r>
              <a:rPr lang="en-US" dirty="0" smtClean="0"/>
              <a:t>Mobbing </a:t>
            </a:r>
            <a:r>
              <a:rPr lang="en-US" dirty="0"/>
              <a:t>behavior in some birds and social </a:t>
            </a:r>
            <a:r>
              <a:rPr lang="en-US" dirty="0" smtClean="0"/>
              <a:t>mammals</a:t>
            </a:r>
          </a:p>
          <a:p>
            <a:pPr lvl="1"/>
            <a:r>
              <a:rPr lang="en-US" dirty="0" smtClean="0"/>
              <a:t>Done </a:t>
            </a:r>
            <a:r>
              <a:rPr lang="en-US" dirty="0"/>
              <a:t>to distract predator from eggs or young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Mobbing</a:t>
            </a:r>
            <a:endParaRPr lang="en-US" dirty="0"/>
          </a:p>
        </p:txBody>
      </p:sp>
      <p:pic>
        <p:nvPicPr>
          <p:cNvPr id="4" name="Content Placeholder 3" descr="Screen shot 2012-10-07 at 10.24.24 PM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44679" r="-44679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681</Words>
  <Application>Microsoft Macintosh PowerPoint</Application>
  <PresentationFormat>On-screen Show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Avoiding Predation</vt:lpstr>
      <vt:lpstr>Two Ways to Avoid Getting Eaten</vt:lpstr>
      <vt:lpstr>Stages of Encounters </vt:lpstr>
      <vt:lpstr>Slide 4</vt:lpstr>
      <vt:lpstr>Predator Avoidance Methods I</vt:lpstr>
      <vt:lpstr>Predator Avoidance Methods II </vt:lpstr>
      <vt:lpstr>Slide 7</vt:lpstr>
      <vt:lpstr>Predator Avoidance Methods III</vt:lpstr>
      <vt:lpstr>Mobbing</vt:lpstr>
      <vt:lpstr>Avoiding Attack Once Detected</vt:lpstr>
      <vt:lpstr>Slide 11</vt:lpstr>
      <vt:lpstr>Slide 12</vt:lpstr>
      <vt:lpstr>Avoiding Attack Once Detected </vt:lpstr>
      <vt:lpstr>Batesian Mimicry “Bats aren't dangerous, but people think they are” </vt:lpstr>
      <vt:lpstr>Slide 15</vt:lpstr>
      <vt:lpstr>Müllerian Mimicry</vt:lpstr>
      <vt:lpstr>Slide 17</vt:lpstr>
      <vt:lpstr>Slide 18</vt:lpstr>
      <vt:lpstr>Avoiding Capture Once Attacked</vt:lpstr>
      <vt:lpstr>Spray</vt:lpstr>
      <vt:lpstr>Avoiding Consumption Once Captured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Avoiding Predation</dc:title>
  <dc:creator>None</dc:creator>
  <cp:lastModifiedBy>None</cp:lastModifiedBy>
  <cp:revision>16</cp:revision>
  <dcterms:created xsi:type="dcterms:W3CDTF">2012-10-08T05:25:32Z</dcterms:created>
  <dcterms:modified xsi:type="dcterms:W3CDTF">2012-10-08T06:06:32Z</dcterms:modified>
</cp:coreProperties>
</file>